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6" r:id="rId2"/>
  </p:sldMasterIdLst>
  <p:notesMasterIdLst>
    <p:notesMasterId r:id="rId133"/>
  </p:notesMasterIdLst>
  <p:handoutMasterIdLst>
    <p:handoutMasterId r:id="rId134"/>
  </p:handoutMasterIdLst>
  <p:sldIdLst>
    <p:sldId id="256" r:id="rId3"/>
    <p:sldId id="279" r:id="rId4"/>
    <p:sldId id="280" r:id="rId5"/>
    <p:sldId id="281" r:id="rId6"/>
    <p:sldId id="290" r:id="rId7"/>
    <p:sldId id="294" r:id="rId8"/>
    <p:sldId id="295" r:id="rId9"/>
    <p:sldId id="296" r:id="rId10"/>
    <p:sldId id="297" r:id="rId11"/>
    <p:sldId id="300" r:id="rId12"/>
    <p:sldId id="301" r:id="rId13"/>
    <p:sldId id="302" r:id="rId14"/>
    <p:sldId id="303" r:id="rId15"/>
    <p:sldId id="304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5" r:id="rId25"/>
    <p:sldId id="316" r:id="rId26"/>
    <p:sldId id="317" r:id="rId27"/>
    <p:sldId id="319" r:id="rId28"/>
    <p:sldId id="325" r:id="rId29"/>
    <p:sldId id="326" r:id="rId30"/>
    <p:sldId id="320" r:id="rId31"/>
    <p:sldId id="321" r:id="rId32"/>
    <p:sldId id="322" r:id="rId33"/>
    <p:sldId id="401" r:id="rId34"/>
    <p:sldId id="402" r:id="rId35"/>
    <p:sldId id="403" r:id="rId36"/>
    <p:sldId id="404" r:id="rId37"/>
    <p:sldId id="405" r:id="rId38"/>
    <p:sldId id="331" r:id="rId39"/>
    <p:sldId id="330" r:id="rId40"/>
    <p:sldId id="327" r:id="rId41"/>
    <p:sldId id="329" r:id="rId42"/>
    <p:sldId id="337" r:id="rId43"/>
    <p:sldId id="332" r:id="rId44"/>
    <p:sldId id="333" r:id="rId45"/>
    <p:sldId id="334" r:id="rId46"/>
    <p:sldId id="335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406" r:id="rId56"/>
    <p:sldId id="408" r:id="rId57"/>
    <p:sldId id="407" r:id="rId58"/>
    <p:sldId id="416" r:id="rId59"/>
    <p:sldId id="410" r:id="rId60"/>
    <p:sldId id="411" r:id="rId61"/>
    <p:sldId id="414" r:id="rId62"/>
    <p:sldId id="363" r:id="rId63"/>
    <p:sldId id="365" r:id="rId64"/>
    <p:sldId id="366" r:id="rId65"/>
    <p:sldId id="367" r:id="rId66"/>
    <p:sldId id="417" r:id="rId67"/>
    <p:sldId id="427" r:id="rId68"/>
    <p:sldId id="428" r:id="rId69"/>
    <p:sldId id="429" r:id="rId70"/>
    <p:sldId id="430" r:id="rId71"/>
    <p:sldId id="419" r:id="rId72"/>
    <p:sldId id="420" r:id="rId73"/>
    <p:sldId id="421" r:id="rId74"/>
    <p:sldId id="422" r:id="rId75"/>
    <p:sldId id="423" r:id="rId76"/>
    <p:sldId id="424" r:id="rId77"/>
    <p:sldId id="425" r:id="rId78"/>
    <p:sldId id="426" r:id="rId79"/>
    <p:sldId id="431" r:id="rId80"/>
    <p:sldId id="432" r:id="rId81"/>
    <p:sldId id="390" r:id="rId82"/>
    <p:sldId id="391" r:id="rId83"/>
    <p:sldId id="395" r:id="rId84"/>
    <p:sldId id="396" r:id="rId85"/>
    <p:sldId id="397" r:id="rId86"/>
    <p:sldId id="433" r:id="rId87"/>
    <p:sldId id="434" r:id="rId88"/>
    <p:sldId id="435" r:id="rId89"/>
    <p:sldId id="436" r:id="rId90"/>
    <p:sldId id="400" r:id="rId91"/>
    <p:sldId id="438" r:id="rId92"/>
    <p:sldId id="437" r:id="rId93"/>
    <p:sldId id="439" r:id="rId94"/>
    <p:sldId id="440" r:id="rId95"/>
    <p:sldId id="441" r:id="rId96"/>
    <p:sldId id="443" r:id="rId97"/>
    <p:sldId id="445" r:id="rId98"/>
    <p:sldId id="446" r:id="rId99"/>
    <p:sldId id="447" r:id="rId100"/>
    <p:sldId id="448" r:id="rId101"/>
    <p:sldId id="449" r:id="rId102"/>
    <p:sldId id="450" r:id="rId103"/>
    <p:sldId id="451" r:id="rId104"/>
    <p:sldId id="452" r:id="rId105"/>
    <p:sldId id="453" r:id="rId106"/>
    <p:sldId id="454" r:id="rId107"/>
    <p:sldId id="455" r:id="rId108"/>
    <p:sldId id="456" r:id="rId109"/>
    <p:sldId id="457" r:id="rId110"/>
    <p:sldId id="458" r:id="rId111"/>
    <p:sldId id="459" r:id="rId112"/>
    <p:sldId id="461" r:id="rId113"/>
    <p:sldId id="471" r:id="rId114"/>
    <p:sldId id="472" r:id="rId115"/>
    <p:sldId id="473" r:id="rId116"/>
    <p:sldId id="477" r:id="rId117"/>
    <p:sldId id="478" r:id="rId118"/>
    <p:sldId id="479" r:id="rId119"/>
    <p:sldId id="480" r:id="rId120"/>
    <p:sldId id="481" r:id="rId121"/>
    <p:sldId id="482" r:id="rId122"/>
    <p:sldId id="483" r:id="rId123"/>
    <p:sldId id="484" r:id="rId124"/>
    <p:sldId id="485" r:id="rId125"/>
    <p:sldId id="486" r:id="rId126"/>
    <p:sldId id="487" r:id="rId127"/>
    <p:sldId id="488" r:id="rId128"/>
    <p:sldId id="489" r:id="rId129"/>
    <p:sldId id="490" r:id="rId130"/>
    <p:sldId id="491" r:id="rId131"/>
    <p:sldId id="492" r:id="rId1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6716" autoAdjust="0"/>
  </p:normalViewPr>
  <p:slideViewPr>
    <p:cSldViewPr>
      <p:cViewPr varScale="1">
        <p:scale>
          <a:sx n="72" d="100"/>
          <a:sy n="72" d="100"/>
        </p:scale>
        <p:origin x="135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handoutMaster" Target="handoutMasters/handout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commentAuthors" Target="commentAuthor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10-09T11:21:04.245" idx="1">
    <p:pos x="1556" y="933"/>
    <p:text>this graphic is from page 4.2.1.5, please replace with the graphic from 4.2.1.3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844A5-4855-430C-B899-733A701223D2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C0848-E50E-44C4-A315-CDB7A000A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20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9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68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4.2.2.1</a:t>
            </a:r>
            <a:r>
              <a:rPr lang="en-US" sz="1200" baseline="0" dirty="0"/>
              <a:t> Properties of UTP Cabling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39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4.2.2.2</a:t>
            </a:r>
            <a:r>
              <a:rPr lang="en-US" sz="1200" baseline="0" dirty="0"/>
              <a:t> UTP Cabling Standards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24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4.2.2.3</a:t>
            </a:r>
            <a:r>
              <a:rPr lang="en-US" baseline="0" dirty="0"/>
              <a:t> UTP Connectors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97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4.2.2.4</a:t>
            </a:r>
            <a:r>
              <a:rPr lang="en-US" baseline="0" dirty="0"/>
              <a:t> Types of UTP Cable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67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4.2.2.5</a:t>
            </a:r>
            <a:r>
              <a:rPr lang="en-US" baseline="0" dirty="0"/>
              <a:t> </a:t>
            </a:r>
            <a:r>
              <a:rPr lang="en-US" sz="1200" dirty="0"/>
              <a:t>Testing UTP Cables</a:t>
            </a:r>
          </a:p>
          <a:p>
            <a:r>
              <a:rPr lang="en-US" sz="1200" baseline="0" dirty="0"/>
              <a:t>4.2.2.6 Activity – Cable Pinouts</a:t>
            </a:r>
          </a:p>
          <a:p>
            <a:r>
              <a:rPr lang="en-US" sz="1200" baseline="0" dirty="0"/>
              <a:t>4.2.2.7 Lab – Building an Ethernet Crossover Cable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0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4.2.3.1</a:t>
            </a:r>
            <a:r>
              <a:rPr lang="en-US" baseline="0" dirty="0"/>
              <a:t> Properties of Fiber Optic Cabling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60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4.2.3.2 Fiber</a:t>
            </a:r>
            <a:r>
              <a:rPr lang="en-US" baseline="0" dirty="0"/>
              <a:t> Media Cable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94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4.2.3.3</a:t>
            </a:r>
            <a:r>
              <a:rPr lang="en-US" baseline="0" dirty="0"/>
              <a:t> Types of Fiber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02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4.2.3.3</a:t>
            </a:r>
            <a:r>
              <a:rPr lang="en-US" baseline="0" dirty="0"/>
              <a:t> Types of Fiber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79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4.2.3.4</a:t>
            </a:r>
            <a:r>
              <a:rPr lang="en-US" baseline="0" dirty="0"/>
              <a:t> Network Fiber Connectors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74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56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4.2.3.4</a:t>
            </a:r>
            <a:r>
              <a:rPr lang="en-US" baseline="0" dirty="0"/>
              <a:t> Network Fiber Connectors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02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4.2.3.5</a:t>
            </a:r>
            <a:r>
              <a:rPr lang="en-US" baseline="0" dirty="0"/>
              <a:t> Testing Fiber Cables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52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4.2.3.6</a:t>
            </a:r>
            <a:r>
              <a:rPr lang="en-US" baseline="0" dirty="0"/>
              <a:t> Fiber versus Copper</a:t>
            </a:r>
          </a:p>
          <a:p>
            <a:r>
              <a:rPr lang="en-US" baseline="0" dirty="0"/>
              <a:t>4.2.3.7 Activity – Fiber Optics Terminology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77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4.2.4.1</a:t>
            </a:r>
            <a:r>
              <a:rPr lang="en-US" baseline="0" dirty="0"/>
              <a:t> Properties of Wireless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93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4.2.4.2</a:t>
            </a:r>
            <a:r>
              <a:rPr lang="en-US" baseline="0" dirty="0"/>
              <a:t> Types of Wireless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11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4.2.4.3 Wireless LAN</a:t>
            </a:r>
          </a:p>
          <a:p>
            <a:r>
              <a:rPr lang="en-US" dirty="0"/>
              <a:t>4.2.4.4</a:t>
            </a:r>
            <a:r>
              <a:rPr lang="en-US" baseline="0" dirty="0"/>
              <a:t> Packet Tracer – Connecting a Wired and Wireless LAN</a:t>
            </a:r>
          </a:p>
          <a:p>
            <a:r>
              <a:rPr lang="en-US" baseline="0" dirty="0"/>
              <a:t>4.2.4.5 Lab – Viewing Wired and Wireless NIC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87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5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6.3.1.4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Inside of a Router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479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6.3.1.5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 to a Router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05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6.3.1.6  LAN and WAN Interfaces</a:t>
            </a:r>
          </a:p>
          <a:p>
            <a:r>
              <a:rPr lang="en-US" dirty="0"/>
              <a:t>6.3.1.7 </a:t>
            </a:r>
            <a:r>
              <a:rPr lang="en-US" baseline="0" dirty="0"/>
              <a:t> Activity – Identify Router Components</a:t>
            </a:r>
          </a:p>
          <a:p>
            <a:r>
              <a:rPr lang="en-US" baseline="0" dirty="0"/>
              <a:t>6.3.1.8  PT – Exploring Internetworking Devices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14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4.1.1.1 </a:t>
            </a:r>
            <a:r>
              <a:rPr lang="en-US" sz="1200" dirty="0"/>
              <a:t>Types of Connections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34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/>
              <a:t>4.2.1.2  </a:t>
            </a:r>
            <a:r>
              <a:rPr lang="en-US" dirty="0"/>
              <a:t>Send a Packet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041774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baseline="0" dirty="0"/>
              <a:t>4.2.1.3 Forward to the Next Hop</a:t>
            </a:r>
            <a:endParaRPr lang="en-US" b="1" baseline="0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87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baseline="0" dirty="0"/>
              <a:t>4.2.1.4 Packet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1746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baseline="0" dirty="0"/>
              <a:t>4.2.1.5 Reach the Destination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baseline="0" dirty="0"/>
              <a:t>4.2.1.6 Activity – Match Layer 2 and Layer 3 Addressing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9647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/>
              <a:t>4.2.2.1 Routing Decisions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228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6.2.1.4 Host Routing Tables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77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6.2.1.1 Host</a:t>
            </a:r>
            <a:r>
              <a:rPr lang="en-US" baseline="0" dirty="0"/>
              <a:t> Forwarding Decision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1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6.2.1.3 Using the Default</a:t>
            </a:r>
            <a:r>
              <a:rPr lang="en-US" baseline="0" dirty="0"/>
              <a:t> Gateway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198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6.4.3.1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Gateway for a Host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195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6.2.2.1 Router Packet Forwarding Decision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21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4.1.1.2</a:t>
            </a:r>
            <a:r>
              <a:rPr lang="en-US" baseline="0" dirty="0"/>
              <a:t> </a:t>
            </a:r>
            <a:r>
              <a:rPr lang="en-US" sz="1200" baseline="0" dirty="0"/>
              <a:t>Network Interface Cards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50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6.2.2.2</a:t>
            </a:r>
            <a:r>
              <a:rPr lang="en-US" baseline="0" dirty="0"/>
              <a:t> </a:t>
            </a:r>
            <a:r>
              <a:rPr lang="en-US" dirty="0"/>
              <a:t> IPv4</a:t>
            </a:r>
            <a:r>
              <a:rPr lang="en-US" baseline="0" dirty="0"/>
              <a:t> </a:t>
            </a:r>
            <a:r>
              <a:rPr lang="en-US" dirty="0"/>
              <a:t>Router Routing Table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6.2.2.3  Video Demonstration – Introducing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IPv4 Routing Table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302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6.2.2.4  Directly Connected Routing Table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112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6.2.2.5  Remote Network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Routing Table Entries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73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166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7.1.3.2 Cold Start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1200" dirty="0"/>
              <a:t>R1 adds the 10.1.0.0 network available through interface </a:t>
            </a:r>
            <a:r>
              <a:rPr lang="en-US" sz="1200" dirty="0" err="1"/>
              <a:t>FastEthernet</a:t>
            </a:r>
            <a:r>
              <a:rPr lang="en-US" sz="1200" dirty="0"/>
              <a:t> 0/0 and 10.2.0.0 is available through interface Serial 0/0/0.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1200" dirty="0"/>
              <a:t>R2 adds the 10.2.0.0 network available through interface Serial 0/0/0 and 10.3.0.0 is available through interface Serial 0/0/1.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1200" dirty="0"/>
              <a:t>R3 adds the 10.3.0.0 network available through interface Serial 0/0/1 and 10.4.0.0 is available through interface </a:t>
            </a:r>
            <a:r>
              <a:rPr lang="en-US" sz="1200" dirty="0" err="1"/>
              <a:t>FastEthernet</a:t>
            </a:r>
            <a:r>
              <a:rPr lang="en-US" sz="1200" dirty="0"/>
              <a:t> 0/0.</a:t>
            </a:r>
          </a:p>
          <a:p>
            <a:pPr marL="0" indent="0" fontAlgn="base">
              <a:buNone/>
            </a:pPr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9107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7.1.3.3 Network Discovery</a:t>
            </a:r>
          </a:p>
          <a:p>
            <a:pPr algn="l"/>
            <a:r>
              <a:rPr lang="en-CA" sz="1400" dirty="0"/>
              <a:t>R1: </a:t>
            </a:r>
            <a:endParaRPr lang="en-US" sz="1400" dirty="0"/>
          </a:p>
          <a:p>
            <a:pPr marL="342900" lvl="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CA" sz="1200" dirty="0"/>
              <a:t>Sends an update about network 10.1.0.0 out the Serial0/0/0 interface</a:t>
            </a:r>
            <a:endParaRPr lang="en-US" sz="1200" dirty="0"/>
          </a:p>
          <a:p>
            <a:pPr marL="342900" lvl="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CA" sz="1200" dirty="0"/>
              <a:t>Sends an update about network 10.2.0.0 out the FastEthernet0/0 interface</a:t>
            </a:r>
            <a:endParaRPr lang="en-US" sz="1200" dirty="0"/>
          </a:p>
          <a:p>
            <a:pPr marL="342900" lvl="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CA" sz="1200" dirty="0"/>
              <a:t>Receives update from R2 about network 10.3.0.0 with a metric of 1</a:t>
            </a:r>
            <a:endParaRPr lang="en-US" sz="1200" dirty="0"/>
          </a:p>
          <a:p>
            <a:pPr marL="342900" lvl="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CA" sz="1200" dirty="0"/>
              <a:t>Stores network 10.3.0.0 in the routing table with a metric of 1</a:t>
            </a:r>
          </a:p>
          <a:p>
            <a:pPr algn="l"/>
            <a:r>
              <a:rPr lang="en-CA" sz="1400" dirty="0"/>
              <a:t>R2: </a:t>
            </a:r>
            <a:endParaRPr lang="en-US" sz="1400" dirty="0"/>
          </a:p>
          <a:p>
            <a:pPr marL="342900" lvl="0" indent="-342900" algn="l">
              <a:buFont typeface="Wingdings" pitchFamily="2" charset="2"/>
              <a:buChar char="§"/>
            </a:pPr>
            <a:r>
              <a:rPr lang="en-CA" sz="1200" dirty="0"/>
              <a:t>Sends an update about network 10.3.0.0 out the Serial 0/0/0 interface</a:t>
            </a:r>
            <a:endParaRPr lang="en-US" sz="1200" dirty="0"/>
          </a:p>
          <a:p>
            <a:pPr marL="342900" lvl="0" indent="-342900" algn="l">
              <a:buFont typeface="Wingdings" pitchFamily="2" charset="2"/>
              <a:buChar char="§"/>
            </a:pPr>
            <a:r>
              <a:rPr lang="en-CA" sz="1200" dirty="0"/>
              <a:t>Sends an update about network 10.2.0.0 out the Serial 0/0/1 interface</a:t>
            </a:r>
            <a:endParaRPr lang="en-US" sz="1200" dirty="0"/>
          </a:p>
          <a:p>
            <a:pPr marL="342900" lvl="0" indent="-342900" algn="l">
              <a:buFont typeface="Wingdings" pitchFamily="2" charset="2"/>
              <a:buChar char="§"/>
            </a:pPr>
            <a:r>
              <a:rPr lang="en-CA" sz="1200" dirty="0"/>
              <a:t>Receives an update from R1 about network 10.1.0.0 with a metric of 1</a:t>
            </a:r>
            <a:endParaRPr lang="en-US" sz="1200" dirty="0"/>
          </a:p>
          <a:p>
            <a:pPr marL="342900" lvl="0" indent="-342900" algn="l">
              <a:buFont typeface="Wingdings" pitchFamily="2" charset="2"/>
              <a:buChar char="§"/>
            </a:pPr>
            <a:r>
              <a:rPr lang="en-CA" sz="1200" dirty="0"/>
              <a:t>Stores network 10.1.0.0 in the routing table with a metric of 1</a:t>
            </a:r>
            <a:endParaRPr lang="en-US" sz="1200" dirty="0"/>
          </a:p>
          <a:p>
            <a:pPr marL="342900" lvl="0" indent="-342900" algn="l">
              <a:buFont typeface="Wingdings" pitchFamily="2" charset="2"/>
              <a:buChar char="§"/>
            </a:pPr>
            <a:r>
              <a:rPr lang="en-CA" sz="1200" dirty="0"/>
              <a:t>Receives an update from R3 about network 10.4.0.0 with a metric of 1</a:t>
            </a:r>
            <a:endParaRPr lang="en-US" sz="1200" dirty="0"/>
          </a:p>
          <a:p>
            <a:pPr marL="342900" lvl="0" indent="-342900" algn="l">
              <a:buFont typeface="Wingdings" pitchFamily="2" charset="2"/>
              <a:buChar char="§"/>
            </a:pPr>
            <a:r>
              <a:rPr lang="en-CA" sz="1200" dirty="0"/>
              <a:t>Stores network 10.4.0.0 in the routing table with a metric of 1</a:t>
            </a:r>
          </a:p>
          <a:p>
            <a:pPr algn="l"/>
            <a:r>
              <a:rPr lang="en-CA" sz="1400" dirty="0"/>
              <a:t>R3: </a:t>
            </a:r>
            <a:endParaRPr lang="en-US" sz="1400" dirty="0"/>
          </a:p>
          <a:p>
            <a:pPr marL="342900" lvl="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CA" sz="1200" dirty="0"/>
              <a:t>Sends an update about network 10.4.0.0 out the Serial 0/0/1 interface</a:t>
            </a:r>
            <a:endParaRPr lang="en-US" sz="1200" dirty="0"/>
          </a:p>
          <a:p>
            <a:pPr marL="342900" lvl="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CA" sz="1200" dirty="0"/>
              <a:t>Sends an update about network 10.3.0.0 out the FastEthernet0/0</a:t>
            </a:r>
            <a:endParaRPr lang="en-US" sz="1200" dirty="0"/>
          </a:p>
          <a:p>
            <a:pPr marL="342900" lvl="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CA" sz="1200" dirty="0"/>
              <a:t>Receives an update from R2 about network 10.2.0.0 with a metric of 1</a:t>
            </a:r>
            <a:endParaRPr lang="en-US" sz="1200" dirty="0"/>
          </a:p>
          <a:p>
            <a:pPr marL="342900" lvl="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CA" sz="1200" dirty="0"/>
              <a:t>Stores network 10.2.0.0 in the routing table with a metric of 1</a:t>
            </a:r>
            <a:endParaRPr lang="en-US" sz="1200" dirty="0"/>
          </a:p>
          <a:p>
            <a:pPr marL="0" lvl="0" indent="0" algn="l">
              <a:buFont typeface="Wingdings" pitchFamily="2" charset="2"/>
              <a:buNone/>
            </a:pPr>
            <a:endParaRPr lang="en-US" sz="1200" dirty="0"/>
          </a:p>
          <a:p>
            <a:pPr marL="0" lvl="0" indent="0" algn="l">
              <a:buClr>
                <a:schemeClr val="accent5">
                  <a:lumMod val="75000"/>
                </a:schemeClr>
              </a:buClr>
              <a:buFont typeface="Wingdings" pitchFamily="2" charset="2"/>
              <a:buNone/>
            </a:pPr>
            <a:endParaRPr lang="en-US" sz="1200" dirty="0"/>
          </a:p>
          <a:p>
            <a:pPr marL="0" indent="0" fontAlgn="base">
              <a:buNone/>
            </a:pPr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3645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7.1.3.4 Exchanging the Routing Information</a:t>
            </a:r>
          </a:p>
          <a:p>
            <a:pPr algn="l"/>
            <a:r>
              <a:rPr lang="en-US" sz="1400" dirty="0"/>
              <a:t>R1:</a:t>
            </a:r>
          </a:p>
          <a:p>
            <a:pPr marL="285750" indent="-28575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1200" dirty="0"/>
              <a:t>Sends an update about network 10. 1. 0. 0 out the Serial 0/0/0 interface</a:t>
            </a:r>
          </a:p>
          <a:p>
            <a:pPr marL="285750" indent="-28575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1200" dirty="0"/>
              <a:t>Sends an update about networks 10. 2. 0. 0 and 10. 3. 0. 0 out the FastEthernet0/0 interface</a:t>
            </a:r>
          </a:p>
          <a:p>
            <a:pPr marL="285750" indent="-28575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1200" dirty="0"/>
              <a:t>Receives an update from R2 about network 10. 4. 0. 0 with a metric of 2</a:t>
            </a:r>
          </a:p>
          <a:p>
            <a:pPr marL="285750" indent="-28575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1200" dirty="0"/>
              <a:t>Stores network 10. 4. 0. 0 in the routing table with a metric of 2</a:t>
            </a:r>
          </a:p>
          <a:p>
            <a:pPr marL="285750" indent="-28575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1200" dirty="0"/>
              <a:t>Same update from R2 contains information about network 10. 3. 0. 0 with a metric of 1. There is no change; therefore, the routing information remains the same</a:t>
            </a:r>
          </a:p>
          <a:p>
            <a:pPr algn="l"/>
            <a:r>
              <a:rPr lang="en-US" sz="1400" dirty="0"/>
              <a:t>R2: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1200" dirty="0"/>
              <a:t>Sends an update about networks 10. 3. 0. 0 and 10. 4. 0. 0 out of Serial 0/0/0 interface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1200" dirty="0"/>
              <a:t>Sends an update about networks 10. 1. 0. 0 and 10. 2. 0. 0 out of Serial 0/0/1 interface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1200" dirty="0"/>
              <a:t>Receives an update from R1 about network 10. 1. 0. 0. There is no change; therefore, the routing information remains the same.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1200" dirty="0"/>
              <a:t>Receives an update from R3 about network 10. 4. 0. 0. There is no change; therefore, the routing information remains the same.</a:t>
            </a:r>
          </a:p>
          <a:p>
            <a:pPr algn="l"/>
            <a:r>
              <a:rPr lang="en-US" sz="1400" dirty="0"/>
              <a:t>R3: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1200" dirty="0"/>
              <a:t>Sends an update about network 10. 4. 0. 0 out the Serial 0/0/1 interface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1200" dirty="0"/>
              <a:t>Sends an update about networks 10. 2. 0. 0 and 10. 3. 0. 0 out the FastEthernet0/0 interface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1200" dirty="0"/>
              <a:t>Receives an update from R2 about network 10. 1. 0. 0 with a metric of 2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1200" dirty="0"/>
              <a:t>Stores network 10. 1. 0. 0 in the routing table with a metric of 2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1200" dirty="0"/>
              <a:t>Same update from R2 contains information about network 10. 2. 0. 0 with a metric of 1. There is no change; therefore, the routing information remains </a:t>
            </a:r>
          </a:p>
          <a:p>
            <a:pPr marL="0" indent="0" fontAlgn="base">
              <a:buNone/>
            </a:pPr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3309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97F882CE-930F-4EBC-8FCC-6A3A511D8E11}" type="slidenum">
              <a:rPr lang="en-US" altLang="en-US" smtClean="0">
                <a:latin typeface="Arial" charset="0"/>
              </a:rPr>
              <a:pPr/>
              <a:t>64</a:t>
            </a:fld>
            <a:endParaRPr lang="en-US" altLang="en-US">
              <a:latin typeface="Arial" charset="0"/>
            </a:endParaRPr>
          </a:p>
        </p:txBody>
      </p:sp>
      <p:sp>
        <p:nvSpPr>
          <p:cNvPr id="499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b="1"/>
              <a:t>Purpose</a:t>
            </a:r>
            <a:r>
              <a:rPr lang="en-US" altLang="en-US"/>
              <a:t>: This figure displays the </a:t>
            </a:r>
            <a:r>
              <a:rPr lang="en-US" altLang="en-US" b="1"/>
              <a:t>show ip route </a:t>
            </a:r>
            <a:r>
              <a:rPr lang="en-US" altLang="en-US"/>
              <a:t>command, which displays the contents of the router’s  IP routing table.</a:t>
            </a:r>
          </a:p>
          <a:p>
            <a:pPr eaLnBrk="1" hangingPunct="1"/>
            <a:r>
              <a:rPr lang="en-US" altLang="en-US" b="1"/>
              <a:t>Emphasize</a:t>
            </a:r>
            <a:r>
              <a:rPr lang="en-US" altLang="en-US"/>
              <a:t>: Discuss the IP routing table in detail. Show the locations of the hop count (metric) and the administrative distance (120).</a:t>
            </a:r>
          </a:p>
          <a:p>
            <a:pPr eaLnBrk="1" hangingPunct="1"/>
            <a:r>
              <a:rPr lang="en-US" altLang="en-US"/>
              <a:t>Discuss the following fields:</a:t>
            </a:r>
          </a:p>
          <a:p>
            <a:pPr lvl="1" eaLnBrk="1" hangingPunct="1"/>
            <a:r>
              <a:rPr lang="en-US" altLang="en-US"/>
              <a:t>R—Refers to routes learned from RIP.</a:t>
            </a:r>
          </a:p>
          <a:p>
            <a:pPr lvl="1" eaLnBrk="1" hangingPunct="1"/>
            <a:r>
              <a:rPr lang="en-US" altLang="en-US"/>
              <a:t>via—Refers to the router that informed us about this route.</a:t>
            </a:r>
          </a:p>
          <a:p>
            <a:pPr lvl="1" eaLnBrk="1" hangingPunct="1"/>
            <a:r>
              <a:rPr lang="en-US" altLang="en-US"/>
              <a:t>00:00:07 timer value—RIP updates are every 30 seconds. Ask, “How long until the next update?”</a:t>
            </a:r>
          </a:p>
          <a:p>
            <a:pPr lvl="1" eaLnBrk="1" hangingPunct="1"/>
            <a:r>
              <a:rPr lang="en-US" altLang="en-US"/>
              <a:t>The interfaces used for the best path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38774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7.4.2.2 Link and Link-State</a:t>
            </a:r>
          </a:p>
        </p:txBody>
      </p:sp>
    </p:spTree>
    <p:extLst>
      <p:ext uri="{BB962C8B-B14F-4D97-AF65-F5344CB8AC3E}">
        <p14:creationId xmlns:p14="http://schemas.microsoft.com/office/powerpoint/2010/main" val="36854255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7.4.2.3 Say Hello</a:t>
            </a:r>
          </a:p>
        </p:txBody>
      </p:sp>
    </p:spTree>
    <p:extLst>
      <p:ext uri="{BB962C8B-B14F-4D97-AF65-F5344CB8AC3E}">
        <p14:creationId xmlns:p14="http://schemas.microsoft.com/office/powerpoint/2010/main" val="321864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4.1.3.4</a:t>
            </a:r>
            <a:r>
              <a:rPr lang="en-US" baseline="0" dirty="0"/>
              <a:t> Types of Physical Media</a:t>
            </a:r>
          </a:p>
          <a:p>
            <a:r>
              <a:rPr lang="en-US" baseline="0" dirty="0"/>
              <a:t>4.1.3.5 Activity – Physical Layer Terminology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476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7.4.2.4 Building the Link-State Packet</a:t>
            </a:r>
          </a:p>
        </p:txBody>
      </p:sp>
    </p:spTree>
    <p:extLst>
      <p:ext uri="{BB962C8B-B14F-4D97-AF65-F5344CB8AC3E}">
        <p14:creationId xmlns:p14="http://schemas.microsoft.com/office/powerpoint/2010/main" val="9574883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7.4.2.5 Flooding the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LSP</a:t>
            </a:r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7247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7.4.2.6 Building the Link-State Database</a:t>
            </a:r>
          </a:p>
        </p:txBody>
      </p:sp>
    </p:spTree>
    <p:extLst>
      <p:ext uri="{BB962C8B-B14F-4D97-AF65-F5344CB8AC3E}">
        <p14:creationId xmlns:p14="http://schemas.microsoft.com/office/powerpoint/2010/main" val="31097343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7.4.2.6 Building the Link-State Database (cont.)</a:t>
            </a:r>
          </a:p>
        </p:txBody>
      </p:sp>
    </p:spTree>
    <p:extLst>
      <p:ext uri="{BB962C8B-B14F-4D97-AF65-F5344CB8AC3E}">
        <p14:creationId xmlns:p14="http://schemas.microsoft.com/office/powerpoint/2010/main" val="38607399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7.4.2.7 Building the SPF Tree</a:t>
            </a:r>
          </a:p>
        </p:txBody>
      </p:sp>
    </p:spTree>
    <p:extLst>
      <p:ext uri="{BB962C8B-B14F-4D97-AF65-F5344CB8AC3E}">
        <p14:creationId xmlns:p14="http://schemas.microsoft.com/office/powerpoint/2010/main" val="12427601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7.4.2.8 Adding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OSPF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Routes to the Routing Table</a:t>
            </a:r>
          </a:p>
        </p:txBody>
      </p:sp>
    </p:spTree>
    <p:extLst>
      <p:ext uri="{BB962C8B-B14F-4D97-AF65-F5344CB8AC3E}">
        <p14:creationId xmlns:p14="http://schemas.microsoft.com/office/powerpoint/2010/main" val="21427167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8.1.1.5 Single-Area and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Multiarea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OSPF</a:t>
            </a:r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7851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8.1.1.5 Single-Area and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Multiarea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OSPF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(cont.)</a:t>
            </a:r>
          </a:p>
        </p:txBody>
      </p:sp>
    </p:spTree>
    <p:extLst>
      <p:ext uri="{BB962C8B-B14F-4D97-AF65-F5344CB8AC3E}">
        <p14:creationId xmlns:p14="http://schemas.microsoft.com/office/powerpoint/2010/main" val="15368610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8.2.4.1 Verify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OSPF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Neighbors</a:t>
            </a:r>
          </a:p>
        </p:txBody>
      </p:sp>
    </p:spTree>
    <p:extLst>
      <p:ext uri="{BB962C8B-B14F-4D97-AF65-F5344CB8AC3E}">
        <p14:creationId xmlns:p14="http://schemas.microsoft.com/office/powerpoint/2010/main" val="35707239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it-IT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8.2.4.2 Verify OSPF Protocol Settings</a:t>
            </a:r>
          </a:p>
        </p:txBody>
      </p:sp>
    </p:spTree>
    <p:extLst>
      <p:ext uri="{BB962C8B-B14F-4D97-AF65-F5344CB8AC3E}">
        <p14:creationId xmlns:p14="http://schemas.microsoft.com/office/powerpoint/2010/main" val="268668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4.2.1.2 </a:t>
            </a:r>
            <a:r>
              <a:rPr lang="en-US" sz="1200" dirty="0"/>
              <a:t>Copper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315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8.2.4.3 Verify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OSPF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Process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615CF7-9F59-4C8A-B650-E68E69E0FCFD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5700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8.2.4.4 Verify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OSPF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Interface Settings</a:t>
            </a:r>
          </a:p>
        </p:txBody>
      </p:sp>
    </p:spTree>
    <p:extLst>
      <p:ext uri="{BB962C8B-B14F-4D97-AF65-F5344CB8AC3E}">
        <p14:creationId xmlns:p14="http://schemas.microsoft.com/office/powerpoint/2010/main" val="39003457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868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3.2.1.2 </a:t>
            </a:r>
            <a:r>
              <a:rPr lang="en-US" b="1" dirty="0">
                <a:ea typeface="ＭＳ Ｐゴシック" pitchFamily="34" charset="-128"/>
              </a:rPr>
              <a:t>Creating a VLAN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461108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3.2.1.3 </a:t>
            </a:r>
            <a:r>
              <a:rPr lang="en-US" b="1" dirty="0">
                <a:ea typeface="ＭＳ Ｐゴシック" pitchFamily="34" charset="-128"/>
              </a:rPr>
              <a:t>Assigning Ports To VLANs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10694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3.2.1.3 </a:t>
            </a:r>
            <a:r>
              <a:rPr lang="en-US" b="1" dirty="0">
                <a:ea typeface="ＭＳ Ｐゴシック" pitchFamily="34" charset="-128"/>
              </a:rPr>
              <a:t>Assigning Ports To VLANs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48493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3.2.1.4 </a:t>
            </a:r>
            <a:r>
              <a:rPr lang="en-US" b="1" dirty="0">
                <a:ea typeface="ＭＳ Ｐゴシック" pitchFamily="34" charset="-128"/>
              </a:rPr>
              <a:t>Changing VLAN Port Membership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13955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3.2.1.4 </a:t>
            </a:r>
            <a:r>
              <a:rPr lang="en-US" b="1" dirty="0">
                <a:ea typeface="ＭＳ Ｐゴシック" pitchFamily="34" charset="-128"/>
              </a:rPr>
              <a:t>Changing VLAN Port Membership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0500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3.2.1.5 </a:t>
            </a:r>
            <a:r>
              <a:rPr lang="en-US" b="1" dirty="0">
                <a:ea typeface="ＭＳ Ｐゴシック" pitchFamily="34" charset="-128"/>
              </a:rPr>
              <a:t>Deleting VLANs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37619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3.2.1.6 </a:t>
            </a:r>
            <a:r>
              <a:rPr lang="en-US" b="1" dirty="0">
                <a:ea typeface="ＭＳ Ｐゴシック" pitchFamily="34" charset="-128"/>
              </a:rPr>
              <a:t>Verifying VLAN Information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3377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4.2.1.3 </a:t>
            </a:r>
            <a:r>
              <a:rPr lang="en-US" sz="1200" dirty="0"/>
              <a:t>Unshielded</a:t>
            </a:r>
            <a:r>
              <a:rPr lang="en-US" sz="1200" baseline="0" dirty="0"/>
              <a:t> Twisted-Pair 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444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3.2.1.6 </a:t>
            </a:r>
            <a:r>
              <a:rPr lang="en-US" b="1" dirty="0">
                <a:ea typeface="ＭＳ Ｐゴシック" pitchFamily="34" charset="-128"/>
              </a:rPr>
              <a:t>Verifying VLAN Information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23370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3.2.2.1 </a:t>
            </a:r>
            <a:r>
              <a:rPr lang="en-US" b="1" dirty="0">
                <a:ea typeface="ＭＳ Ｐゴシック" pitchFamily="34" charset="-128"/>
              </a:rPr>
              <a:t>Configuring IEEE 802.1q Trunk Links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90959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3.2.2.2 </a:t>
            </a:r>
            <a:r>
              <a:rPr lang="en-US" b="1" dirty="0">
                <a:ea typeface="ＭＳ Ｐゴシック" pitchFamily="34" charset="-128"/>
              </a:rPr>
              <a:t>Resetting the Trunk To Default State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419077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3.2.2.2 </a:t>
            </a:r>
            <a:r>
              <a:rPr lang="en-US" b="1" dirty="0">
                <a:ea typeface="ＭＳ Ｐゴシック" pitchFamily="34" charset="-128"/>
              </a:rPr>
              <a:t>Resetting the Trunk To Default State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43322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3.2.2.3 </a:t>
            </a:r>
            <a:r>
              <a:rPr lang="en-US" b="1" dirty="0">
                <a:ea typeface="ＭＳ Ｐゴシック" pitchFamily="34" charset="-128"/>
              </a:rPr>
              <a:t>Verifying Trunk Configuration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088807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2.1.1.1 Why a WAN?</a:t>
            </a:r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004549-1125-4930-988B-40FFE37DB1EA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7681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2.1.1.7 Distributed Network</a:t>
            </a:r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004549-1125-4930-988B-40FFE37DB1EA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657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2.1.2.1 WANs in the OSI Model</a:t>
            </a:r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004549-1125-4930-988B-40FFE37DB1EA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00574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2.1.2.3 Common WAN Terminology</a:t>
            </a:r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004549-1125-4930-988B-40FFE37DB1EA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648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2.2.1.1 WAN Link Connection Options</a:t>
            </a:r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004549-1125-4930-988B-40FFE37DB1EA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958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4.2.1.4</a:t>
            </a:r>
            <a:r>
              <a:rPr lang="en-US" baseline="0" dirty="0"/>
              <a:t> Shielded Twisted-Pair 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676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2.2.1.2 Service Provider Network Infrastructure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004549-1125-4930-988B-40FFE37DB1EA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488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2.2.2.1 Leased 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004549-1125-4930-988B-40FFE37DB1EA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05020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2.2.2.2 Dialup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004549-1125-4930-988B-40FFE37DB1EA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0468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2.2.2.3 ISDN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004549-1125-4930-988B-40FFE37DB1EA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437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2.2.2.4 Frame Relay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004549-1125-4930-988B-40FFE37DB1EA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09074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2.2.2.5 ATM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004549-1125-4930-988B-40FFE37DB1EA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084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2.2.2.6 Ethernet WAN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004549-1125-4930-988B-40FFE37DB1EA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3190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2.2.2.7 MPLS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004549-1125-4930-988B-40FFE37DB1EA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76406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2.2.2.8 VSAT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004549-1125-4930-988B-40FFE37DB1EA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1665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2.2.3.1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004549-1125-4930-988B-40FFE37DB1EA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50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4.2.1.5</a:t>
            </a:r>
            <a:r>
              <a:rPr lang="en-US" baseline="0" dirty="0"/>
              <a:t> Coaxial 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249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2.2.3.2 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004549-1125-4930-988B-40FFE37DB1EA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0925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2.2.3.3 Wireless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004549-1125-4930-988B-40FFE37DB1EA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17931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2.2.3.4 3G/4G Cellular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004549-1125-4930-988B-40FFE37DB1EA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2808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2.2.3.5 VPN Technology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004549-1125-4930-988B-40FFE37DB1EA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08075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2.2.4.1 Choosing a WAN Link 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004549-1125-4930-988B-40FFE37DB1EA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0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F45ED9E-79BA-45DC-8588-4236AF2A5493}" type="datetime1">
              <a:rPr lang="en-US" smtClean="0"/>
              <a:t>5/3/2021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95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B66A2-2497-411D-8A69-ADF8EE6B33DA}" type="datetime1">
              <a:rPr lang="en-US" smtClean="0">
                <a:solidFill>
                  <a:schemeClr val="tx2"/>
                </a:solidFill>
              </a:rPr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73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6CEDB-8F62-4EBC-9DCA-C8EB4A1F2B76}" type="datetime1">
              <a:rPr lang="en-US" smtClean="0">
                <a:solidFill>
                  <a:schemeClr val="tx2"/>
                </a:solidFill>
              </a:rPr>
              <a:t>5/3/2021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53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D753B-1DAC-4E16-872C-E70B67D49E14}" type="datetime1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sm_boo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648" y="1755648"/>
            <a:ext cx="1615307" cy="1688453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4586088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E0BE-B4B3-4B65-BE7F-A97F15CE4DFE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2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A05D2-AC8F-4A77-9ECA-F77B2DBAFE2A}" type="datetime1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248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D7403-1948-4D30-8494-FD096D1DDC54}" type="datetime1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55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D8E14-9AF7-46E7-908F-3AC07258E7A7}" type="datetime1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2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8563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2605-9FD0-4323-BBA9-09F45241E1D6}" type="datetime1">
              <a:rPr lang="en-US" smtClean="0"/>
              <a:t>5/3/2021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78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0D9F-3001-4901-B601-01AD8D9513C1}" type="datetime1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646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D3F0C4F6-3902-42AD-8068-C67E2D3A1DF8}" type="datetime1">
              <a:rPr lang="en-US" smtClean="0">
                <a:solidFill>
                  <a:schemeClr val="tx2"/>
                </a:solidFill>
              </a:rPr>
              <a:t>5/3/2021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3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FD747-4EB3-4030-92FD-CD45C7846356}" type="datetime1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1204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8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447800"/>
            <a:ext cx="7543801" cy="44212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008847A-4D9E-416D-8E66-9B1508256DD3}" type="datetime1">
              <a:rPr lang="en-US" smtClean="0">
                <a:solidFill>
                  <a:schemeClr val="tx2"/>
                </a:solidFill>
              </a:rPr>
              <a:t>5/3/2021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273110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10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02" r:id="rId12"/>
    <p:sldLayoutId id="2147483720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533400" y="2590800"/>
            <a:ext cx="8229600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Chương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1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THIẾT BỊ MẠNG VÀ HẠ TẦNG MẠNG</a:t>
            </a: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mtClean="0"/>
              <a:pPr/>
              <a:t>1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UTP Cabling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06" y="1457324"/>
            <a:ext cx="6605588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85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55" y="463365"/>
            <a:ext cx="8145462" cy="838200"/>
          </a:xfrm>
        </p:spPr>
        <p:txBody>
          <a:bodyPr>
            <a:normAutofit/>
          </a:bodyPr>
          <a:lstStyle/>
          <a:p>
            <a:r>
              <a:rPr lang="en-US" dirty="0" err="1">
                <a:ea typeface="ＭＳ Ｐゴシック" pitchFamily="34" charset="-128"/>
              </a:rPr>
              <a:t>Gán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các</a:t>
            </a:r>
            <a:r>
              <a:rPr lang="en-US" dirty="0">
                <a:ea typeface="ＭＳ Ｐゴシック" pitchFamily="34" charset="-128"/>
              </a:rPr>
              <a:t> port </a:t>
            </a:r>
            <a:r>
              <a:rPr lang="en-US" dirty="0" err="1">
                <a:ea typeface="ＭＳ Ｐゴシック" pitchFamily="34" charset="-128"/>
              </a:rPr>
              <a:t>vào</a:t>
            </a:r>
            <a:r>
              <a:rPr lang="en-US" dirty="0">
                <a:ea typeface="ＭＳ Ｐゴシック" pitchFamily="34" charset="-128"/>
              </a:rPr>
              <a:t> VLANs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74" y="1517557"/>
            <a:ext cx="6788731" cy="4619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5009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54" y="451489"/>
            <a:ext cx="8145462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ea typeface="ＭＳ Ｐゴシック" pitchFamily="34" charset="-128"/>
              </a:rPr>
              <a:t>Thay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đổi</a:t>
            </a:r>
            <a:r>
              <a:rPr lang="en-US" dirty="0">
                <a:ea typeface="ＭＳ Ｐゴシック" pitchFamily="34" charset="-128"/>
              </a:rPr>
              <a:t> VLAN </a:t>
            </a:r>
            <a:r>
              <a:rPr lang="en-US" dirty="0" err="1">
                <a:ea typeface="ＭＳ Ｐゴシック" pitchFamily="34" charset="-128"/>
              </a:rPr>
              <a:t>cho</a:t>
            </a:r>
            <a:r>
              <a:rPr lang="en-US" dirty="0">
                <a:ea typeface="ＭＳ Ｐゴシック" pitchFamily="34" charset="-128"/>
              </a:rPr>
              <a:t> port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16" y="1343136"/>
            <a:ext cx="7573142" cy="5351688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842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07905" y="439614"/>
            <a:ext cx="8145462" cy="838200"/>
          </a:xfrm>
        </p:spPr>
        <p:txBody>
          <a:bodyPr>
            <a:normAutofit/>
          </a:bodyPr>
          <a:lstStyle/>
          <a:p>
            <a:r>
              <a:rPr lang="en-US" dirty="0" err="1">
                <a:ea typeface="ＭＳ Ｐゴシック" pitchFamily="34" charset="-128"/>
              </a:rPr>
              <a:t>Thay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đổi</a:t>
            </a:r>
            <a:r>
              <a:rPr lang="en-US" dirty="0">
                <a:ea typeface="ＭＳ Ｐゴシック" pitchFamily="34" charset="-128"/>
              </a:rPr>
              <a:t> VLAN </a:t>
            </a:r>
            <a:r>
              <a:rPr lang="en-US" dirty="0" err="1">
                <a:ea typeface="ＭＳ Ｐゴシック" pitchFamily="34" charset="-128"/>
              </a:rPr>
              <a:t>cho</a:t>
            </a:r>
            <a:r>
              <a:rPr lang="en-US" dirty="0">
                <a:ea typeface="ＭＳ Ｐゴシック" pitchFamily="34" charset="-128"/>
              </a:rPr>
              <a:t> port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68" y="1343136"/>
            <a:ext cx="6485438" cy="5351688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850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07906" y="463364"/>
            <a:ext cx="8145462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ea typeface="ＭＳ Ｐゴシック" pitchFamily="34" charset="-128"/>
              </a:rPr>
              <a:t>Xóa</a:t>
            </a:r>
            <a:r>
              <a:rPr lang="en-US" dirty="0">
                <a:ea typeface="ＭＳ Ｐゴシック" pitchFamily="34" charset="-128"/>
              </a:rPr>
              <a:t> VLAN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6" y="1451469"/>
            <a:ext cx="7133982" cy="5105995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7375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07905" y="463365"/>
            <a:ext cx="8145462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ea typeface="ＭＳ Ｐゴシック" pitchFamily="34" charset="-128"/>
              </a:rPr>
              <a:t>Kiểm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tra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thông</a:t>
            </a:r>
            <a:r>
              <a:rPr lang="en-US" dirty="0">
                <a:ea typeface="ＭＳ Ｐゴシック" pitchFamily="34" charset="-128"/>
              </a:rPr>
              <a:t> tin VLAN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58" y="1451469"/>
            <a:ext cx="6862457" cy="5105995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2234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07905" y="463365"/>
            <a:ext cx="8145462" cy="838200"/>
          </a:xfrm>
        </p:spPr>
        <p:txBody>
          <a:bodyPr>
            <a:normAutofit/>
          </a:bodyPr>
          <a:lstStyle/>
          <a:p>
            <a:r>
              <a:rPr lang="en-US" dirty="0" err="1">
                <a:ea typeface="ＭＳ Ｐゴシック" pitchFamily="34" charset="-128"/>
              </a:rPr>
              <a:t>Kiểm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tra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thông</a:t>
            </a:r>
            <a:r>
              <a:rPr lang="en-US" dirty="0">
                <a:ea typeface="ＭＳ Ｐゴシック" pitchFamily="34" charset="-128"/>
              </a:rPr>
              <a:t> tin VLAN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678" y="1394673"/>
            <a:ext cx="6908740" cy="524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9024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7692" y="463364"/>
            <a:ext cx="8145462" cy="838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err="1">
                <a:ea typeface="ＭＳ Ｐゴシック" pitchFamily="34" charset="-128"/>
              </a:rPr>
              <a:t>Cấu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hình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kết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nối</a:t>
            </a:r>
            <a:r>
              <a:rPr lang="en-US" dirty="0">
                <a:ea typeface="ＭＳ Ｐゴシック" pitchFamily="34" charset="-128"/>
              </a:rPr>
              <a:t> Trunk </a:t>
            </a:r>
            <a:r>
              <a:rPr lang="en-US" dirty="0" err="1">
                <a:ea typeface="ＭＳ Ｐゴシック" pitchFamily="34" charset="-128"/>
              </a:rPr>
              <a:t>giữa</a:t>
            </a:r>
            <a:r>
              <a:rPr lang="en-US" dirty="0">
                <a:ea typeface="ＭＳ Ｐゴシック" pitchFamily="34" charset="-128"/>
              </a:rPr>
              <a:t> 2 switch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52" y="4930435"/>
            <a:ext cx="7687342" cy="172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1" y="1448931"/>
            <a:ext cx="7722011" cy="348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377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72280" y="451489"/>
            <a:ext cx="8145462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ea typeface="ＭＳ Ｐゴシック" pitchFamily="34" charset="-128"/>
              </a:rPr>
              <a:t>Xóa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cấu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hình</a:t>
            </a:r>
            <a:r>
              <a:rPr lang="en-US" dirty="0">
                <a:ea typeface="ＭＳ Ｐゴシック" pitchFamily="34" charset="-128"/>
              </a:rPr>
              <a:t> Trunk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"/>
          <a:stretch/>
        </p:blipFill>
        <p:spPr bwMode="auto">
          <a:xfrm>
            <a:off x="1103948" y="1651379"/>
            <a:ext cx="6936105" cy="5120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2294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4673" y="463365"/>
            <a:ext cx="8585908" cy="8382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  <a:ea typeface="ＭＳ Ｐゴシック" pitchFamily="34" charset="-128"/>
              </a:rPr>
              <a:t>Xóa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ea typeface="ＭＳ Ｐゴシック" pitchFamily="34" charset="-128"/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  <a:ea typeface="ＭＳ Ｐゴシック" pitchFamily="34" charset="-128"/>
              </a:rPr>
              <a:t>cấu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ea typeface="ＭＳ Ｐゴシック" pitchFamily="34" charset="-128"/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  <a:ea typeface="ＭＳ Ｐゴシック" pitchFamily="34" charset="-128"/>
              </a:rPr>
              <a:t>hình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ea typeface="ＭＳ Ｐゴシック" pitchFamily="34" charset="-128"/>
              </a:rPr>
              <a:t> Trunk</a:t>
            </a:r>
            <a:endParaRPr lang="en-US" dirty="0">
              <a:ea typeface="ＭＳ Ｐゴシック" pitchFamily="34" charset="-12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73" y="1499361"/>
            <a:ext cx="8354654" cy="502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3928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43531" y="487115"/>
            <a:ext cx="8145462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ea typeface="ＭＳ Ｐゴシック" pitchFamily="34" charset="-128"/>
              </a:rPr>
              <a:t>Kiểm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tra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cấu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hình</a:t>
            </a:r>
            <a:r>
              <a:rPr lang="en-US" dirty="0">
                <a:ea typeface="ＭＳ Ｐゴシック" pitchFamily="34" charset="-128"/>
              </a:rPr>
              <a:t> Trunk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7"/>
          <a:stretch/>
        </p:blipFill>
        <p:spPr bwMode="auto">
          <a:xfrm>
            <a:off x="1447800" y="1325315"/>
            <a:ext cx="5715000" cy="506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80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cáp</a:t>
            </a:r>
            <a:r>
              <a:rPr lang="en-US" dirty="0"/>
              <a:t> UTP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261822"/>
            <a:ext cx="320040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537" y="1253258"/>
            <a:ext cx="2194109" cy="3103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60" y="2301846"/>
            <a:ext cx="2194109" cy="311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630" y="4115328"/>
            <a:ext cx="2201432" cy="223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96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mạng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Router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Switch </a:t>
            </a:r>
            <a:r>
              <a:rPr lang="en-US" dirty="0" err="1"/>
              <a:t>và</a:t>
            </a:r>
            <a:r>
              <a:rPr lang="en-US" dirty="0"/>
              <a:t> VLAN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Internetworking: </a:t>
            </a:r>
            <a:r>
              <a:rPr lang="en-US" dirty="0" err="1">
                <a:solidFill>
                  <a:srgbClr val="FF0000"/>
                </a:solidFill>
              </a:rPr>
              <a:t>Mạng</a:t>
            </a:r>
            <a:r>
              <a:rPr lang="en-US" dirty="0">
                <a:solidFill>
                  <a:srgbClr val="FF0000"/>
                </a:solidFill>
              </a:rPr>
              <a:t> WAN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6963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831" y="1682347"/>
            <a:ext cx="5359747" cy="3629882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417513"/>
            <a:ext cx="8145462" cy="838200"/>
          </a:xfrm>
        </p:spPr>
        <p:txBody>
          <a:bodyPr>
            <a:normAutofit/>
          </a:bodyPr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WAN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741" y="1386082"/>
            <a:ext cx="3044201" cy="5014718"/>
          </a:xfrm>
        </p:spPr>
        <p:txBody>
          <a:bodyPr>
            <a:normAutofit/>
          </a:bodyPr>
          <a:lstStyle/>
          <a:p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nối</a:t>
            </a:r>
            <a:r>
              <a:rPr lang="en-US" sz="2800" dirty="0"/>
              <a:t> </a:t>
            </a:r>
            <a:r>
              <a:rPr lang="en-US" sz="2800" dirty="0" err="1"/>
              <a:t>mạng</a:t>
            </a:r>
            <a:r>
              <a:rPr lang="en-US" sz="2800" dirty="0"/>
              <a:t> LAN </a:t>
            </a:r>
            <a:r>
              <a:rPr lang="en-US" sz="2800" dirty="0" err="1"/>
              <a:t>doanh</a:t>
            </a:r>
            <a:r>
              <a:rPr lang="en-US" sz="2800" dirty="0"/>
              <a:t> </a:t>
            </a:r>
            <a:r>
              <a:rPr lang="en-US" sz="2800" dirty="0" err="1"/>
              <a:t>nghiệp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chi </a:t>
            </a:r>
            <a:r>
              <a:rPr lang="en-US" sz="2800" dirty="0" err="1"/>
              <a:t>nhánh</a:t>
            </a:r>
            <a:r>
              <a:rPr lang="en-US" sz="2800" dirty="0"/>
              <a:t> ở </a:t>
            </a:r>
            <a:r>
              <a:rPr lang="en-US" sz="2800" dirty="0" err="1"/>
              <a:t>xa</a:t>
            </a:r>
            <a:r>
              <a:rPr lang="en-US" sz="2800" dirty="0"/>
              <a:t>. </a:t>
            </a:r>
          </a:p>
          <a:p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nối</a:t>
            </a:r>
            <a:r>
              <a:rPr lang="en-US" sz="2800" dirty="0"/>
              <a:t> WAN </a:t>
            </a:r>
            <a:r>
              <a:rPr lang="en-US" sz="2800" dirty="0" err="1"/>
              <a:t>thuộc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nhà</a:t>
            </a:r>
            <a:r>
              <a:rPr lang="en-US" sz="2800" dirty="0"/>
              <a:t> </a:t>
            </a:r>
            <a:r>
              <a:rPr lang="en-US" sz="2800" dirty="0" err="1"/>
              <a:t>cung</a:t>
            </a:r>
            <a:r>
              <a:rPr lang="en-US" sz="2800" dirty="0"/>
              <a:t> </a:t>
            </a:r>
            <a:r>
              <a:rPr lang="en-US" sz="2800" dirty="0" err="1"/>
              <a:t>cấp</a:t>
            </a:r>
            <a:r>
              <a:rPr lang="en-US" sz="2800" dirty="0"/>
              <a:t> </a:t>
            </a:r>
            <a:r>
              <a:rPr lang="en-US" sz="2800" dirty="0" err="1"/>
              <a:t>dịch</a:t>
            </a:r>
            <a:r>
              <a:rPr lang="en-US" sz="2800" dirty="0"/>
              <a:t> </a:t>
            </a:r>
            <a:r>
              <a:rPr lang="en-US" sz="2800" dirty="0" err="1"/>
              <a:t>vụ</a:t>
            </a:r>
            <a:r>
              <a:rPr lang="en-US" sz="2800" dirty="0"/>
              <a:t>. </a:t>
            </a:r>
          </a:p>
          <a:p>
            <a:r>
              <a:rPr lang="en-US" sz="2800" dirty="0" err="1"/>
              <a:t>Doanh</a:t>
            </a:r>
            <a:r>
              <a:rPr lang="en-US" sz="2800" dirty="0"/>
              <a:t> </a:t>
            </a:r>
            <a:r>
              <a:rPr lang="en-US" sz="2800" dirty="0" err="1"/>
              <a:t>nghiệp</a:t>
            </a:r>
            <a:r>
              <a:rPr lang="en-US" sz="2800" dirty="0"/>
              <a:t> </a:t>
            </a:r>
            <a:r>
              <a:rPr lang="en-US" sz="2800" dirty="0" err="1"/>
              <a:t>phải</a:t>
            </a:r>
            <a:r>
              <a:rPr lang="en-US" sz="2800" dirty="0"/>
              <a:t> </a:t>
            </a:r>
            <a:r>
              <a:rPr lang="en-US" sz="2800" dirty="0" err="1"/>
              <a:t>trả</a:t>
            </a:r>
            <a:r>
              <a:rPr lang="en-US" sz="2800" dirty="0"/>
              <a:t> </a:t>
            </a:r>
            <a:r>
              <a:rPr lang="en-US" sz="2800" dirty="0" err="1"/>
              <a:t>phí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dịch</a:t>
            </a:r>
            <a:r>
              <a:rPr lang="en-US" sz="2800" dirty="0"/>
              <a:t> </a:t>
            </a:r>
            <a:r>
              <a:rPr lang="en-US" sz="2800" dirty="0" err="1"/>
              <a:t>vụ</a:t>
            </a:r>
            <a:r>
              <a:rPr lang="en-US" sz="2800" dirty="0"/>
              <a:t>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nối</a:t>
            </a:r>
            <a:r>
              <a:rPr lang="en-US" sz="2800" dirty="0"/>
              <a:t> WAN.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6754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417513"/>
            <a:ext cx="8145462" cy="838200"/>
          </a:xfrm>
        </p:spPr>
        <p:txBody>
          <a:bodyPr>
            <a:normAutofit/>
          </a:bodyPr>
          <a:lstStyle/>
          <a:p>
            <a:r>
              <a:rPr lang="en-US" dirty="0" err="1">
                <a:ea typeface="ＭＳ Ｐゴシック" pitchFamily="34" charset="-128"/>
              </a:rPr>
              <a:t>Các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ví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dụ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về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kết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nối</a:t>
            </a:r>
            <a:r>
              <a:rPr lang="en-US" dirty="0">
                <a:ea typeface="ＭＳ Ｐゴシック" pitchFamily="34" charset="-128"/>
              </a:rPr>
              <a:t> WAN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38" y="1624013"/>
            <a:ext cx="5716737" cy="4643437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708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417513"/>
            <a:ext cx="8145462" cy="838200"/>
          </a:xfrm>
        </p:spPr>
        <p:txBody>
          <a:bodyPr>
            <a:normAutofit/>
          </a:bodyPr>
          <a:lstStyle/>
          <a:p>
            <a:r>
              <a:rPr lang="en-US" dirty="0"/>
              <a:t>WANs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OSI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95" y="1409700"/>
            <a:ext cx="6965830" cy="5181600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3400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417513"/>
            <a:ext cx="8145462" cy="838200"/>
          </a:xfrm>
        </p:spPr>
        <p:txBody>
          <a:bodyPr>
            <a:norm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WAN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1624013"/>
            <a:ext cx="5572125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5229226"/>
            <a:ext cx="55054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29" y="1624013"/>
            <a:ext cx="6284685" cy="4745915"/>
          </a:xfrm>
          <a:prstGeom prst="rect">
            <a:avLst/>
          </a:prstGeom>
          <a:noFill/>
          <a:ln>
            <a:solidFill>
              <a:schemeClr val="tx1"/>
            </a:solidFill>
            <a:bevel/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4161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417513"/>
            <a:ext cx="8145462" cy="838200"/>
          </a:xfrm>
        </p:spPr>
        <p:txBody>
          <a:bodyPr>
            <a:normAutofit/>
          </a:bodyPr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WAN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774" y="1323974"/>
            <a:ext cx="3791239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434" y="1714500"/>
            <a:ext cx="6128217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51429" y="1323974"/>
            <a:ext cx="6284685" cy="5078313"/>
          </a:xfrm>
          <a:prstGeom prst="rect">
            <a:avLst/>
          </a:prstGeom>
          <a:noFill/>
          <a:ln>
            <a:solidFill>
              <a:schemeClr val="tx1"/>
            </a:solidFill>
            <a:bevel/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9071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417513"/>
            <a:ext cx="8145462" cy="838200"/>
          </a:xfrm>
        </p:spPr>
        <p:txBody>
          <a:bodyPr>
            <a:normAutofit/>
          </a:bodyPr>
          <a:lstStyle/>
          <a:p>
            <a:r>
              <a:rPr lang="en-US" dirty="0"/>
              <a:t>WAN </a:t>
            </a:r>
            <a:r>
              <a:rPr lang="en-US" dirty="0" err="1"/>
              <a:t>từ</a:t>
            </a:r>
            <a:r>
              <a:rPr lang="en-US" dirty="0"/>
              <a:t> ISP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582" y="1768755"/>
            <a:ext cx="5353050" cy="431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641" y="1323548"/>
            <a:ext cx="4776932" cy="5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51429" y="1323974"/>
            <a:ext cx="6284685" cy="5078313"/>
          </a:xfrm>
          <a:prstGeom prst="rect">
            <a:avLst/>
          </a:prstGeom>
          <a:noFill/>
          <a:ln>
            <a:solidFill>
              <a:schemeClr val="tx1"/>
            </a:solidFill>
            <a:bevel/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570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417513"/>
            <a:ext cx="8145462" cy="838200"/>
          </a:xfrm>
        </p:spPr>
        <p:txBody>
          <a:bodyPr>
            <a:normAutofit fontScale="90000"/>
          </a:bodyPr>
          <a:lstStyle/>
          <a:p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nghệ</a:t>
            </a:r>
            <a:r>
              <a:rPr lang="en-US" sz="1800" dirty="0"/>
              <a:t> WAN</a:t>
            </a:r>
            <a:br>
              <a:rPr lang="en-US" dirty="0">
                <a:ea typeface="ＭＳ Ｐゴシック" pitchFamily="34" charset="-128"/>
              </a:rPr>
            </a:br>
            <a:r>
              <a:rPr lang="en-US" dirty="0"/>
              <a:t>Leased Lines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36" y="2690813"/>
            <a:ext cx="7184127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4196" y="1263162"/>
            <a:ext cx="3119603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/>
              <a:t>Lợi</a:t>
            </a:r>
            <a:r>
              <a:rPr lang="en-US" sz="2000" dirty="0"/>
              <a:t> </a:t>
            </a:r>
            <a:r>
              <a:rPr lang="en-US" sz="2000" dirty="0" err="1"/>
              <a:t>ích</a:t>
            </a:r>
            <a:r>
              <a:rPr lang="en-US" sz="2000" dirty="0"/>
              <a:t>: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 err="1"/>
              <a:t>Đơn</a:t>
            </a:r>
            <a:r>
              <a:rPr lang="en-US" sz="2000" dirty="0"/>
              <a:t> </a:t>
            </a:r>
            <a:r>
              <a:rPr lang="en-US" sz="2000" dirty="0" err="1"/>
              <a:t>giản</a:t>
            </a:r>
            <a:endParaRPr lang="en-US" sz="2000" dirty="0">
              <a:latin typeface="+mn-lt"/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 err="1"/>
              <a:t>Đảm</a:t>
            </a:r>
            <a:r>
              <a:rPr lang="en-US" sz="2000" dirty="0"/>
              <a:t> </a:t>
            </a:r>
            <a:r>
              <a:rPr lang="en-US" sz="2000" dirty="0" err="1"/>
              <a:t>bảo</a:t>
            </a:r>
            <a:r>
              <a:rPr lang="en-US" sz="2000" dirty="0"/>
              <a:t> </a:t>
            </a:r>
            <a:r>
              <a:rPr lang="en-US" sz="2000" dirty="0" err="1"/>
              <a:t>chất</a:t>
            </a:r>
            <a:r>
              <a:rPr lang="en-US" sz="2000" dirty="0"/>
              <a:t> </a:t>
            </a:r>
            <a:r>
              <a:rPr lang="en-US" sz="2000" dirty="0" err="1"/>
              <a:t>lượng</a:t>
            </a:r>
            <a:endParaRPr lang="en-US" sz="2000" dirty="0">
              <a:latin typeface="+mn-lt"/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 err="1">
                <a:latin typeface="+mn-lt"/>
              </a:rPr>
              <a:t>Tính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sẵn</a:t>
            </a:r>
            <a:r>
              <a:rPr lang="en-US" sz="2000" dirty="0">
                <a:latin typeface="+mn-lt"/>
              </a:rPr>
              <a:t> sang </a:t>
            </a:r>
            <a:r>
              <a:rPr lang="en-US" sz="2000" dirty="0" err="1">
                <a:latin typeface="+mn-lt"/>
              </a:rPr>
              <a:t>cao</a:t>
            </a:r>
            <a:endParaRPr lang="en-US" sz="2000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60344" y="1461939"/>
            <a:ext cx="2407535" cy="1594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/>
              <a:t>Bất</a:t>
            </a:r>
            <a:r>
              <a:rPr lang="en-US" sz="2000" dirty="0"/>
              <a:t> </a:t>
            </a:r>
            <a:r>
              <a:rPr lang="en-US" sz="2000" dirty="0" err="1"/>
              <a:t>lợi</a:t>
            </a:r>
            <a:r>
              <a:rPr lang="en-US" sz="2000" dirty="0"/>
              <a:t>: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/>
              <a:t>Chi </a:t>
            </a:r>
            <a:r>
              <a:rPr lang="en-US" sz="2000" dirty="0" err="1"/>
              <a:t>phí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endParaRPr lang="en-US" sz="2000" dirty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linh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</a:t>
            </a:r>
            <a:r>
              <a:rPr lang="en-US" sz="2000" dirty="0" err="1"/>
              <a:t>kém</a:t>
            </a:r>
            <a:endParaRPr lang="en-US" sz="2000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6970" y="2928268"/>
            <a:ext cx="7546749" cy="3416320"/>
          </a:xfrm>
          <a:prstGeom prst="rect">
            <a:avLst/>
          </a:prstGeom>
          <a:noFill/>
          <a:ln>
            <a:solidFill>
              <a:schemeClr val="tx1"/>
            </a:solidFill>
            <a:bevel/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9912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417513"/>
            <a:ext cx="8145462" cy="838200"/>
          </a:xfrm>
        </p:spPr>
        <p:txBody>
          <a:bodyPr>
            <a:normAutofit fontScale="90000"/>
          </a:bodyPr>
          <a:lstStyle/>
          <a:p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nghệ</a:t>
            </a:r>
            <a:r>
              <a:rPr lang="en-US" sz="1800" dirty="0"/>
              <a:t> WAN</a:t>
            </a:r>
            <a:br>
              <a:rPr lang="en-US" dirty="0">
                <a:ea typeface="ＭＳ Ｐゴシック" pitchFamily="34" charset="-128"/>
              </a:rPr>
            </a:br>
            <a:r>
              <a:rPr lang="en-US" dirty="0"/>
              <a:t>Dialup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118" y="2882093"/>
            <a:ext cx="5800725" cy="3734562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4983" y="1214816"/>
            <a:ext cx="3360516" cy="2040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/>
              <a:t>Lợi</a:t>
            </a:r>
            <a:r>
              <a:rPr lang="en-US" sz="2000" dirty="0"/>
              <a:t> </a:t>
            </a:r>
            <a:r>
              <a:rPr lang="en-US" sz="2000" dirty="0" err="1"/>
              <a:t>ích</a:t>
            </a:r>
            <a:r>
              <a:rPr lang="en-US" sz="2000" dirty="0"/>
              <a:t>: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 err="1"/>
              <a:t>Đơn</a:t>
            </a:r>
            <a:r>
              <a:rPr lang="en-US" sz="2000" dirty="0"/>
              <a:t> </a:t>
            </a:r>
            <a:r>
              <a:rPr lang="en-US" sz="2000" dirty="0" err="1"/>
              <a:t>giản</a:t>
            </a:r>
            <a:endParaRPr lang="en-US" sz="2000" dirty="0">
              <a:latin typeface="+mn-lt"/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 err="1"/>
              <a:t>Sẵn</a:t>
            </a:r>
            <a:r>
              <a:rPr lang="en-US" sz="2000" dirty="0"/>
              <a:t> </a:t>
            </a:r>
            <a:r>
              <a:rPr lang="en-US" sz="2000" dirty="0" err="1"/>
              <a:t>sàng</a:t>
            </a:r>
            <a:endParaRPr lang="en-US" sz="2000" dirty="0">
              <a:latin typeface="+mn-lt"/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>
                <a:latin typeface="+mn-lt"/>
              </a:rPr>
              <a:t>Chi </a:t>
            </a:r>
            <a:r>
              <a:rPr lang="en-US" sz="2000" dirty="0" err="1">
                <a:latin typeface="+mn-lt"/>
              </a:rPr>
              <a:t>phí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thấp</a:t>
            </a:r>
            <a:endParaRPr lang="en-US" sz="2000" dirty="0">
              <a:latin typeface="+mn-lt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1291760"/>
            <a:ext cx="2407535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/>
              <a:t>Bất</a:t>
            </a:r>
            <a:r>
              <a:rPr lang="en-US" sz="2000" dirty="0"/>
              <a:t> </a:t>
            </a:r>
            <a:r>
              <a:rPr lang="en-US" sz="2000" dirty="0" err="1"/>
              <a:t>lợi</a:t>
            </a:r>
            <a:r>
              <a:rPr lang="en-US" sz="2000" dirty="0"/>
              <a:t>: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 err="1"/>
              <a:t>Băng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thấp</a:t>
            </a:r>
            <a:r>
              <a:rPr lang="en-US" sz="2000" dirty="0"/>
              <a:t> 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7807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417513"/>
            <a:ext cx="8145462" cy="838200"/>
          </a:xfrm>
        </p:spPr>
        <p:txBody>
          <a:bodyPr>
            <a:normAutofit fontScale="90000"/>
          </a:bodyPr>
          <a:lstStyle/>
          <a:p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nghệ</a:t>
            </a:r>
            <a:r>
              <a:rPr lang="en-US" sz="1800" dirty="0"/>
              <a:t> WAN</a:t>
            </a:r>
            <a:br>
              <a:rPr lang="en-US" dirty="0">
                <a:ea typeface="ＭＳ Ｐゴシック" pitchFamily="34" charset="-128"/>
              </a:rPr>
            </a:br>
            <a:r>
              <a:rPr lang="en-US" dirty="0"/>
              <a:t>ISDN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" t="-5069"/>
          <a:stretch>
            <a:fillRect/>
          </a:stretch>
        </p:blipFill>
        <p:spPr bwMode="auto">
          <a:xfrm>
            <a:off x="2188553" y="1454360"/>
            <a:ext cx="4660532" cy="3309259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67" y="4835208"/>
            <a:ext cx="3851208" cy="141783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422"/>
          <a:stretch>
            <a:fillRect/>
          </a:stretch>
        </p:blipFill>
        <p:spPr bwMode="auto">
          <a:xfrm>
            <a:off x="4346296" y="4824077"/>
            <a:ext cx="4458833" cy="142896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6228" y="4513794"/>
            <a:ext cx="16691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ISDN BRI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01307" y="4549713"/>
            <a:ext cx="166914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ISDN PRI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26103" y="1190172"/>
            <a:ext cx="229819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Sample ISDN Topology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846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cáp</a:t>
            </a:r>
            <a:endParaRPr lang="en-US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42" y="4095673"/>
            <a:ext cx="4851151" cy="223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0" y="1258643"/>
            <a:ext cx="5986941" cy="1317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0" y="2693275"/>
            <a:ext cx="5986940" cy="136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6566334" y="1506474"/>
            <a:ext cx="2158565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RJ-45 UTP Plugs</a:t>
            </a: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6566333" y="2978087"/>
            <a:ext cx="2310967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RJ-45 UTP Socket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8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417513"/>
            <a:ext cx="8145462" cy="838200"/>
          </a:xfrm>
        </p:spPr>
        <p:txBody>
          <a:bodyPr>
            <a:normAutofit fontScale="90000"/>
          </a:bodyPr>
          <a:lstStyle/>
          <a:p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nghệ</a:t>
            </a:r>
            <a:r>
              <a:rPr lang="en-US" sz="1800" dirty="0"/>
              <a:t> WAN</a:t>
            </a:r>
            <a:br>
              <a:rPr lang="en-US" dirty="0">
                <a:ea typeface="ＭＳ Ｐゴシック" pitchFamily="34" charset="-128"/>
              </a:rPr>
            </a:br>
            <a:r>
              <a:rPr lang="en-US" dirty="0"/>
              <a:t>Frame Relay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47" y="1458410"/>
            <a:ext cx="5193641" cy="4343400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38788" y="1492786"/>
            <a:ext cx="32766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mạch</a:t>
            </a:r>
            <a:r>
              <a:rPr lang="en-US" sz="2000" dirty="0"/>
              <a:t> </a:t>
            </a:r>
            <a:r>
              <a:rPr lang="en-US" sz="2000" dirty="0" err="1"/>
              <a:t>ảo</a:t>
            </a:r>
            <a:r>
              <a:rPr lang="en-US" sz="2000" dirty="0"/>
              <a:t> PVCs (Permanent virtual circuit)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chuyển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.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/>
              <a:t>PVCs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mạch</a:t>
            </a:r>
            <a:r>
              <a:rPr lang="en-US" sz="2000" dirty="0"/>
              <a:t> </a:t>
            </a:r>
            <a:r>
              <a:rPr lang="en-US" sz="2000" dirty="0" err="1"/>
              <a:t>ảo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danh</a:t>
            </a:r>
            <a:r>
              <a:rPr lang="en-US" sz="2000" dirty="0"/>
              <a:t> </a:t>
            </a:r>
            <a:r>
              <a:rPr lang="en-US" sz="2000" dirty="0" err="1"/>
              <a:t>bởi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gọi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are data-link connection identifier (DLCI).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/>
              <a:t>PVCs </a:t>
            </a:r>
            <a:r>
              <a:rPr lang="en-US" sz="2000" dirty="0" err="1"/>
              <a:t>và</a:t>
            </a:r>
            <a:r>
              <a:rPr lang="en-US" sz="2000" dirty="0"/>
              <a:t> DLCIs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đảm</a:t>
            </a:r>
            <a:r>
              <a:rPr lang="en-US" sz="2000" dirty="0"/>
              <a:t> </a:t>
            </a:r>
            <a:r>
              <a:rPr lang="en-US" sz="2000" dirty="0" err="1"/>
              <a:t>bảo</a:t>
            </a:r>
            <a:r>
              <a:rPr lang="en-US" sz="2000" dirty="0"/>
              <a:t> </a:t>
            </a:r>
            <a:r>
              <a:rPr lang="en-US" sz="2000" dirty="0" err="1"/>
              <a:t>truyền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2 </a:t>
            </a:r>
            <a:r>
              <a:rPr lang="en-US" sz="2000" dirty="0" err="1"/>
              <a:t>chiều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DTE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DTE </a:t>
            </a:r>
            <a:r>
              <a:rPr lang="en-US" sz="2000" dirty="0" err="1"/>
              <a:t>khác</a:t>
            </a:r>
            <a:r>
              <a:rPr lang="en-US" sz="2000" dirty="0"/>
              <a:t>. 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/>
              <a:t>R1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DLCI 102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nối</a:t>
            </a:r>
            <a:r>
              <a:rPr lang="en-US" sz="2000" dirty="0"/>
              <a:t> R2 </a:t>
            </a:r>
            <a:r>
              <a:rPr lang="en-US" sz="2000" dirty="0" err="1"/>
              <a:t>khi</a:t>
            </a:r>
            <a:r>
              <a:rPr lang="en-US" sz="2000" dirty="0"/>
              <a:t> R2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DLCI 201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nối</a:t>
            </a:r>
            <a:r>
              <a:rPr lang="en-US" sz="2000" dirty="0"/>
              <a:t> R1.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0938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22" y="2299271"/>
            <a:ext cx="6529680" cy="4281365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417513"/>
            <a:ext cx="8145462" cy="838200"/>
          </a:xfrm>
        </p:spPr>
        <p:txBody>
          <a:bodyPr>
            <a:normAutofit fontScale="90000"/>
          </a:bodyPr>
          <a:lstStyle/>
          <a:p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nghệ</a:t>
            </a:r>
            <a:r>
              <a:rPr lang="en-US" sz="1800" dirty="0"/>
              <a:t> WAN</a:t>
            </a:r>
            <a:br>
              <a:rPr lang="en-US" dirty="0">
                <a:ea typeface="ＭＳ Ｐゴシック" pitchFamily="34" charset="-128"/>
              </a:rPr>
            </a:br>
            <a:r>
              <a:rPr lang="en-US" dirty="0"/>
              <a:t>ATM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207" y="1384522"/>
            <a:ext cx="7943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chia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cell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kích</a:t>
            </a:r>
            <a:r>
              <a:rPr lang="en-US" sz="2000" dirty="0"/>
              <a:t> </a:t>
            </a:r>
            <a:r>
              <a:rPr lang="en-US" sz="2000" dirty="0" err="1"/>
              <a:t>thước</a:t>
            </a:r>
            <a:r>
              <a:rPr lang="en-US" sz="2000" dirty="0"/>
              <a:t> </a:t>
            </a:r>
            <a:r>
              <a:rPr lang="en-US" sz="2000" dirty="0" err="1"/>
              <a:t>nhỏ</a:t>
            </a:r>
            <a:r>
              <a:rPr lang="en-US" sz="2000" dirty="0"/>
              <a:t> </a:t>
            </a:r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vì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packet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thường</a:t>
            </a:r>
            <a:r>
              <a:rPr lang="en-US" sz="2000" dirty="0"/>
              <a:t>. ATM cells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kích</a:t>
            </a:r>
            <a:r>
              <a:rPr lang="en-US" sz="2000" dirty="0"/>
              <a:t> </a:t>
            </a:r>
            <a:r>
              <a:rPr lang="en-US" sz="2000" dirty="0" err="1"/>
              <a:t>thước</a:t>
            </a:r>
            <a:r>
              <a:rPr lang="en-US" sz="2000" dirty="0"/>
              <a:t> </a:t>
            </a:r>
            <a:r>
              <a:rPr lang="en-US" sz="2000" dirty="0" err="1"/>
              <a:t>cố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53 bytes. 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5880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111" y="1731449"/>
            <a:ext cx="4671788" cy="3345773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417513"/>
            <a:ext cx="8145462" cy="838200"/>
          </a:xfrm>
        </p:spPr>
        <p:txBody>
          <a:bodyPr>
            <a:normAutofit fontScale="90000"/>
          </a:bodyPr>
          <a:lstStyle/>
          <a:p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nghệ</a:t>
            </a:r>
            <a:r>
              <a:rPr lang="en-US" sz="1800" dirty="0"/>
              <a:t> WAN</a:t>
            </a:r>
            <a:br>
              <a:rPr lang="en-US" dirty="0">
                <a:ea typeface="ＭＳ Ｐゴシック" pitchFamily="34" charset="-128"/>
              </a:rPr>
            </a:br>
            <a:r>
              <a:rPr lang="en-US" dirty="0"/>
              <a:t>Ethernet WAN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1020" y="1321940"/>
            <a:ext cx="3716062" cy="5607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defTabSz="814388">
              <a:lnSpc>
                <a:spcPct val="95000"/>
              </a:lnSpc>
              <a:spcBef>
                <a:spcPts val="6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400" dirty="0" err="1"/>
              <a:t>Các</a:t>
            </a:r>
            <a:r>
              <a:rPr lang="en-US" sz="2400" dirty="0"/>
              <a:t> ISP </a:t>
            </a:r>
            <a:r>
              <a:rPr lang="en-US" sz="2400" dirty="0" err="1"/>
              <a:t>cung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Ethernet WAN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cáp</a:t>
            </a:r>
            <a:r>
              <a:rPr lang="en-US" sz="2400" dirty="0"/>
              <a:t> </a:t>
            </a:r>
            <a:r>
              <a:rPr lang="en-US" sz="2400" dirty="0" err="1"/>
              <a:t>quang</a:t>
            </a:r>
            <a:r>
              <a:rPr lang="en-US" sz="2400" dirty="0"/>
              <a:t>.</a:t>
            </a:r>
          </a:p>
          <a:p>
            <a:pPr marL="236538" indent="-236538" algn="l" defTabSz="814388">
              <a:lnSpc>
                <a:spcPct val="95000"/>
              </a:lnSpc>
              <a:spcBef>
                <a:spcPts val="6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400" dirty="0" err="1"/>
              <a:t>Giảm</a:t>
            </a:r>
            <a:r>
              <a:rPr lang="en-US" sz="2400" dirty="0"/>
              <a:t> chi </a:t>
            </a:r>
            <a:r>
              <a:rPr lang="en-US" sz="2400" dirty="0" err="1"/>
              <a:t>phí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dễ</a:t>
            </a:r>
            <a:r>
              <a:rPr lang="en-US" sz="2400" dirty="0"/>
              <a:t> </a:t>
            </a:r>
            <a:r>
              <a:rPr lang="en-US" sz="2400" dirty="0" err="1"/>
              <a:t>dàng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. </a:t>
            </a:r>
          </a:p>
          <a:p>
            <a:pPr marL="236538" indent="-236538" algn="l" defTabSz="814388">
              <a:lnSpc>
                <a:spcPct val="95000"/>
              </a:lnSpc>
              <a:spcBef>
                <a:spcPts val="6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400" dirty="0" err="1"/>
              <a:t>Dễ</a:t>
            </a:r>
            <a:r>
              <a:rPr lang="en-US" sz="2400" dirty="0"/>
              <a:t> </a:t>
            </a:r>
            <a:r>
              <a:rPr lang="en-US" sz="2400" dirty="0" err="1"/>
              <a:t>dàng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sẵn</a:t>
            </a:r>
            <a:endParaRPr lang="en-US" sz="2400" dirty="0"/>
          </a:p>
          <a:p>
            <a:pPr marL="236538" indent="-236538" algn="l" defTabSz="814388">
              <a:lnSpc>
                <a:spcPct val="95000"/>
              </a:lnSpc>
              <a:spcBef>
                <a:spcPts val="6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biết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Metropolitan Ethernet (</a:t>
            </a:r>
            <a:r>
              <a:rPr lang="en-US" sz="2400" dirty="0" err="1"/>
              <a:t>MetroE</a:t>
            </a:r>
            <a:r>
              <a:rPr lang="en-US" sz="2400" dirty="0"/>
              <a:t>), Ethernet over MPLS (</a:t>
            </a:r>
            <a:r>
              <a:rPr lang="en-US" sz="2400" dirty="0" err="1"/>
              <a:t>EoMPLS</a:t>
            </a:r>
            <a:r>
              <a:rPr lang="en-US" sz="2400" dirty="0"/>
              <a:t>), and Virtual Private LAN Service (VPLS).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sz="2000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16111" y="5265908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r>
              <a:rPr lang="en-US" sz="2000" b="1" dirty="0"/>
              <a:t>Note</a:t>
            </a:r>
            <a:r>
              <a:rPr lang="en-US" sz="2000" dirty="0"/>
              <a:t>: </a:t>
            </a:r>
            <a:r>
              <a:rPr lang="en-US" sz="2000" dirty="0" err="1"/>
              <a:t>Hiện</a:t>
            </a:r>
            <a:r>
              <a:rPr lang="en-US" sz="2000" dirty="0"/>
              <a:t> nay </a:t>
            </a:r>
            <a:r>
              <a:rPr lang="en-US" sz="2000" dirty="0" err="1"/>
              <a:t>đang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Frame Relay and ATM WAN links.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8024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179" y="2291352"/>
            <a:ext cx="6619875" cy="3872221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417513"/>
            <a:ext cx="8145462" cy="838200"/>
          </a:xfrm>
        </p:spPr>
        <p:txBody>
          <a:bodyPr>
            <a:normAutofit fontScale="90000"/>
          </a:bodyPr>
          <a:lstStyle/>
          <a:p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nghệ</a:t>
            </a:r>
            <a:r>
              <a:rPr lang="en-US" sz="1800" dirty="0"/>
              <a:t> WAN</a:t>
            </a:r>
            <a:br>
              <a:rPr lang="en-US" dirty="0">
                <a:ea typeface="ＭＳ Ｐゴシック" pitchFamily="34" charset="-128"/>
              </a:rPr>
            </a:br>
            <a:r>
              <a:rPr lang="en-US" dirty="0"/>
              <a:t>MPLS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8317" y="1275689"/>
            <a:ext cx="746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Multiprotocol Label Switching (MPLS)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nghệ</a:t>
            </a:r>
            <a:r>
              <a:rPr lang="en-US" sz="2000" dirty="0"/>
              <a:t> WAN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suất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r>
              <a:rPr lang="en-US" sz="2000" dirty="0"/>
              <a:t>, </a:t>
            </a:r>
            <a:r>
              <a:rPr lang="en-US" sz="2000" dirty="0" err="1"/>
              <a:t>chuyển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giữa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router </a:t>
            </a:r>
            <a:r>
              <a:rPr lang="en-US" sz="2000" dirty="0" err="1"/>
              <a:t>dựa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“labels” </a:t>
            </a:r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vì</a:t>
            </a:r>
            <a:r>
              <a:rPr lang="en-US" sz="2000" dirty="0"/>
              <a:t> </a:t>
            </a:r>
            <a:r>
              <a:rPr lang="en-US" sz="2000" dirty="0" err="1"/>
              <a:t>địa</a:t>
            </a:r>
            <a:r>
              <a:rPr lang="en-US" sz="2000" dirty="0"/>
              <a:t> </a:t>
            </a:r>
            <a:r>
              <a:rPr lang="en-US" sz="2000" dirty="0" err="1"/>
              <a:t>chỉ</a:t>
            </a:r>
            <a:r>
              <a:rPr lang="en-US" sz="2000" dirty="0"/>
              <a:t> IP.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944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417513"/>
            <a:ext cx="8145462" cy="838200"/>
          </a:xfrm>
        </p:spPr>
        <p:txBody>
          <a:bodyPr>
            <a:normAutofit fontScale="90000"/>
          </a:bodyPr>
          <a:lstStyle/>
          <a:p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nghệ</a:t>
            </a:r>
            <a:r>
              <a:rPr lang="en-US" sz="1800" dirty="0"/>
              <a:t> WAN</a:t>
            </a:r>
            <a:br>
              <a:rPr lang="en-US" dirty="0">
                <a:ea typeface="ＭＳ Ｐゴシック" pitchFamily="34" charset="-128"/>
              </a:rPr>
            </a:br>
            <a:r>
              <a:rPr lang="en-US" dirty="0"/>
              <a:t>VSAT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805" y="1666873"/>
            <a:ext cx="5210045" cy="4714875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9943" y="1649942"/>
            <a:ext cx="29146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Very small aperture terminal (VSAT) - 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pháp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nối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private network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vệ</a:t>
            </a:r>
            <a:r>
              <a:rPr lang="en-US" sz="2000" dirty="0"/>
              <a:t> </a:t>
            </a:r>
            <a:r>
              <a:rPr lang="en-US" sz="2000" dirty="0" err="1"/>
              <a:t>tinh</a:t>
            </a:r>
            <a:r>
              <a:rPr lang="en-US" sz="2000" dirty="0"/>
              <a:t>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0214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957" y="2020645"/>
            <a:ext cx="5604329" cy="3986893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417513"/>
            <a:ext cx="8145462" cy="838200"/>
          </a:xfrm>
        </p:spPr>
        <p:txBody>
          <a:bodyPr>
            <a:normAutofit fontScale="90000"/>
          </a:bodyPr>
          <a:lstStyle/>
          <a:p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nghệ</a:t>
            </a:r>
            <a:r>
              <a:rPr lang="en-US" sz="1800" dirty="0"/>
              <a:t> WAN</a:t>
            </a:r>
            <a:br>
              <a:rPr lang="en-US" dirty="0">
                <a:ea typeface="ＭＳ Ｐゴシック" pitchFamily="34" charset="-128"/>
              </a:rPr>
            </a:br>
            <a:r>
              <a:rPr lang="en-US" dirty="0"/>
              <a:t>DSL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8257" y="1465845"/>
            <a:ext cx="2933700" cy="413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nghệ</a:t>
            </a:r>
            <a:r>
              <a:rPr lang="en-US" sz="2400" dirty="0"/>
              <a:t> WAN </a:t>
            </a:r>
            <a:r>
              <a:rPr lang="en-US" sz="2400" dirty="0" err="1"/>
              <a:t>tận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nối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thoại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sẵn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cung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nối</a:t>
            </a:r>
            <a:r>
              <a:rPr lang="en-US" sz="2400" dirty="0"/>
              <a:t> Internet. 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400" dirty="0"/>
              <a:t>DSL modem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nhiệm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chuyển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tín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digital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LAN sang </a:t>
            </a:r>
            <a:r>
              <a:rPr lang="en-US" sz="2400" dirty="0" err="1"/>
              <a:t>tín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analog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chuyển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ISP.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9429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771651"/>
            <a:ext cx="6039757" cy="4186071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417513"/>
            <a:ext cx="8145462" cy="838200"/>
          </a:xfrm>
        </p:spPr>
        <p:txBody>
          <a:bodyPr>
            <a:normAutofit fontScale="90000"/>
          </a:bodyPr>
          <a:lstStyle/>
          <a:p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nghệ</a:t>
            </a:r>
            <a:r>
              <a:rPr lang="en-US" sz="1800" dirty="0"/>
              <a:t> WAN</a:t>
            </a:r>
            <a:br>
              <a:rPr lang="en-US" dirty="0">
                <a:ea typeface="ＭＳ Ｐゴシック" pitchFamily="34" charset="-128"/>
              </a:rPr>
            </a:br>
            <a:r>
              <a:rPr lang="en-US" dirty="0"/>
              <a:t>Cable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9550" y="1761582"/>
            <a:ext cx="264795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 err="1"/>
              <a:t>Môt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mạng</a:t>
            </a:r>
            <a:r>
              <a:rPr lang="en-US" sz="2000" dirty="0"/>
              <a:t> </a:t>
            </a:r>
            <a:r>
              <a:rPr lang="en-US" sz="2000" dirty="0" err="1"/>
              <a:t>truyền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cáp</a:t>
            </a:r>
            <a:r>
              <a:rPr lang="en-US" sz="2000" dirty="0"/>
              <a:t> </a:t>
            </a:r>
            <a:r>
              <a:rPr lang="en-US" sz="2000" dirty="0" err="1"/>
              <a:t>cung</a:t>
            </a:r>
            <a:r>
              <a:rPr lang="en-US" sz="2000" dirty="0"/>
              <a:t> </a:t>
            </a:r>
            <a:r>
              <a:rPr lang="en-US" sz="2000" dirty="0" err="1"/>
              <a:t>cấp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nối</a:t>
            </a:r>
            <a:r>
              <a:rPr lang="en-US" sz="2000" dirty="0"/>
              <a:t> Internet. 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nối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Cable modems.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6649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6" y="1872343"/>
            <a:ext cx="5311204" cy="376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417513"/>
            <a:ext cx="8145462" cy="838200"/>
          </a:xfrm>
        </p:spPr>
        <p:txBody>
          <a:bodyPr>
            <a:normAutofit fontScale="90000"/>
          </a:bodyPr>
          <a:lstStyle/>
          <a:p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nghệ</a:t>
            </a:r>
            <a:r>
              <a:rPr lang="en-US" sz="1800" dirty="0"/>
              <a:t> WAN</a:t>
            </a:r>
            <a:br>
              <a:rPr lang="en-US" dirty="0">
                <a:ea typeface="ＭＳ Ｐゴシック" pitchFamily="34" charset="-128"/>
              </a:rPr>
            </a:br>
            <a:r>
              <a:rPr lang="en-US" dirty="0"/>
              <a:t>Wireless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8424" y="1380044"/>
            <a:ext cx="331060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b="1" dirty="0"/>
              <a:t>Municipal Wi-Fi</a:t>
            </a:r>
            <a:r>
              <a:rPr lang="en-US" sz="2000" dirty="0"/>
              <a:t> – </a:t>
            </a:r>
            <a:r>
              <a:rPr lang="en-US" sz="2000" dirty="0" err="1"/>
              <a:t>Mạng</a:t>
            </a:r>
            <a:r>
              <a:rPr lang="en-US" sz="2000" dirty="0"/>
              <a:t> </a:t>
            </a:r>
            <a:r>
              <a:rPr lang="en-US" sz="2000" dirty="0" err="1"/>
              <a:t>Wifi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phố</a:t>
            </a:r>
            <a:endParaRPr lang="en-US" sz="2000" dirty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b="1" dirty="0"/>
              <a:t>WiMAX</a:t>
            </a:r>
            <a:r>
              <a:rPr lang="en-US" sz="2000" dirty="0"/>
              <a:t> – Worldwide Interoperability for Microwave Access (WiMAX)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b="1" dirty="0"/>
              <a:t>Satellite Internet</a:t>
            </a:r>
            <a:r>
              <a:rPr lang="en-US" sz="2000" dirty="0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7507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490" y="3200400"/>
            <a:ext cx="6417469" cy="2879070"/>
          </a:xfrm>
          <a:prstGeom prst="rect">
            <a:avLst/>
          </a:prstGeom>
          <a:noFill/>
          <a:ln w="9525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417513"/>
            <a:ext cx="8145462" cy="838200"/>
          </a:xfrm>
        </p:spPr>
        <p:txBody>
          <a:bodyPr>
            <a:normAutofit fontScale="90000"/>
          </a:bodyPr>
          <a:lstStyle/>
          <a:p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nghệ</a:t>
            </a:r>
            <a:r>
              <a:rPr lang="en-US" sz="1800" dirty="0"/>
              <a:t> WAN</a:t>
            </a:r>
            <a:br>
              <a:rPr lang="en-US" dirty="0">
                <a:ea typeface="ＭＳ Ｐゴシック" pitchFamily="34" charset="-128"/>
              </a:rPr>
            </a:br>
            <a:r>
              <a:rPr lang="en-US" dirty="0"/>
              <a:t>3G/4G Cellular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7843" y="1676400"/>
            <a:ext cx="7624761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b="1" dirty="0"/>
              <a:t>3G/4G Wireless</a:t>
            </a:r>
            <a:r>
              <a:rPr lang="en-US" sz="2000" dirty="0"/>
              <a:t> – </a:t>
            </a:r>
            <a:r>
              <a:rPr lang="en-US" sz="2000" dirty="0" err="1"/>
              <a:t>Hỗ</a:t>
            </a:r>
            <a:r>
              <a:rPr lang="en-US" sz="2000" dirty="0"/>
              <a:t> </a:t>
            </a:r>
            <a:r>
              <a:rPr lang="en-US" sz="2000" dirty="0" err="1"/>
              <a:t>trợ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nối</a:t>
            </a:r>
            <a:r>
              <a:rPr lang="en-US" sz="2000" dirty="0"/>
              <a:t> Internet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dây</a:t>
            </a:r>
            <a:r>
              <a:rPr lang="en-US" sz="2000" dirty="0"/>
              <a:t>.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b="1" dirty="0"/>
              <a:t>Long-Term Evolution (LTE) </a:t>
            </a:r>
            <a:r>
              <a:rPr lang="en-US" sz="2000" dirty="0"/>
              <a:t>–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nghệ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nhanh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 </a:t>
            </a:r>
            <a:r>
              <a:rPr lang="en-US" sz="2000" dirty="0" err="1"/>
              <a:t>bên</a:t>
            </a:r>
            <a:r>
              <a:rPr lang="en-US" sz="2000" dirty="0"/>
              <a:t> </a:t>
            </a:r>
            <a:r>
              <a:rPr lang="en-US" sz="2000" dirty="0" err="1"/>
              <a:t>cạnh</a:t>
            </a:r>
            <a:r>
              <a:rPr lang="en-US" sz="2000" dirty="0"/>
              <a:t> </a:t>
            </a:r>
            <a:r>
              <a:rPr lang="en-US" sz="2000" dirty="0" err="1"/>
              <a:t>mạng</a:t>
            </a:r>
            <a:r>
              <a:rPr lang="en-US" sz="2000" dirty="0"/>
              <a:t> 4G.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4819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9828" y="1476829"/>
            <a:ext cx="4898943" cy="4745915"/>
          </a:xfrm>
          <a:prstGeom prst="rect">
            <a:avLst/>
          </a:prstGeom>
          <a:noFill/>
          <a:ln>
            <a:solidFill>
              <a:schemeClr val="tx1"/>
            </a:solidFill>
            <a:bevel/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417513"/>
            <a:ext cx="8145462" cy="838200"/>
          </a:xfrm>
        </p:spPr>
        <p:txBody>
          <a:bodyPr>
            <a:normAutofit fontScale="90000"/>
          </a:bodyPr>
          <a:lstStyle/>
          <a:p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nghệ</a:t>
            </a:r>
            <a:r>
              <a:rPr lang="en-US" sz="1800" dirty="0"/>
              <a:t> WAN</a:t>
            </a:r>
            <a:br>
              <a:rPr lang="en-US" dirty="0">
                <a:ea typeface="ＭＳ Ｐゴシック" pitchFamily="34" charset="-128"/>
              </a:rPr>
            </a:br>
            <a:r>
              <a:rPr lang="en-US" dirty="0"/>
              <a:t>VPN (Virtual Private Network)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907" y="2040163"/>
            <a:ext cx="4798865" cy="3736521"/>
          </a:xfrm>
          <a:prstGeom prst="rect">
            <a:avLst/>
          </a:prstGeom>
          <a:noFill/>
          <a:ln w="9525">
            <a:noFill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472" y="1549399"/>
            <a:ext cx="3543300" cy="47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38092" y="1337785"/>
            <a:ext cx="3611393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000" dirty="0"/>
              <a:t>VPN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nối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hóa</a:t>
            </a:r>
            <a:r>
              <a:rPr lang="en-US" sz="2000" dirty="0"/>
              <a:t> </a:t>
            </a:r>
            <a:r>
              <a:rPr lang="en-US" sz="2000" dirty="0" err="1"/>
              <a:t>giữa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private networks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public network.</a:t>
            </a:r>
          </a:p>
          <a:p>
            <a:pPr algn="l">
              <a:spcBef>
                <a:spcPts val="600"/>
              </a:spcBef>
            </a:pPr>
            <a:endParaRPr lang="en-US" sz="2000" dirty="0"/>
          </a:p>
          <a:p>
            <a:pPr algn="l">
              <a:spcBef>
                <a:spcPts val="600"/>
              </a:spcBef>
            </a:pPr>
            <a:r>
              <a:rPr lang="en-US" sz="2000" dirty="0" err="1"/>
              <a:t>Lợi</a:t>
            </a:r>
            <a:r>
              <a:rPr lang="en-US" sz="2000" dirty="0"/>
              <a:t> </a:t>
            </a:r>
            <a:r>
              <a:rPr lang="en-US" sz="2000" dirty="0" err="1"/>
              <a:t>ích</a:t>
            </a:r>
            <a:r>
              <a:rPr lang="en-US" sz="2000" dirty="0"/>
              <a:t>:</a:t>
            </a:r>
          </a:p>
          <a:p>
            <a:pPr marL="236538" indent="-236538" algn="l" defTabSz="814388">
              <a:lnSpc>
                <a:spcPct val="95000"/>
              </a:lnSpc>
              <a:spcBef>
                <a:spcPts val="6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 err="1"/>
              <a:t>Tiết</a:t>
            </a:r>
            <a:r>
              <a:rPr lang="en-US" sz="2000" dirty="0"/>
              <a:t> </a:t>
            </a:r>
            <a:r>
              <a:rPr lang="en-US" sz="2000" dirty="0" err="1"/>
              <a:t>kiệm</a:t>
            </a:r>
            <a:r>
              <a:rPr lang="en-US" sz="2000" dirty="0"/>
              <a:t> chi </a:t>
            </a:r>
            <a:r>
              <a:rPr lang="en-US" sz="2000" dirty="0" err="1"/>
              <a:t>phí</a:t>
            </a:r>
            <a:endParaRPr lang="en-US" sz="2000" dirty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 err="1"/>
              <a:t>Đảm</a:t>
            </a:r>
            <a:r>
              <a:rPr lang="en-US" sz="2000" dirty="0"/>
              <a:t> </a:t>
            </a:r>
            <a:r>
              <a:rPr lang="en-US" sz="2000" dirty="0" err="1"/>
              <a:t>bảo</a:t>
            </a:r>
            <a:r>
              <a:rPr lang="en-US" sz="2000" dirty="0"/>
              <a:t> an </a:t>
            </a:r>
            <a:r>
              <a:rPr lang="en-US" sz="2000" dirty="0" err="1"/>
              <a:t>toàn</a:t>
            </a:r>
            <a:endParaRPr lang="en-US" sz="2000" dirty="0"/>
          </a:p>
          <a:p>
            <a:pPr marL="236538" indent="-236538" algn="l" defTabSz="814388">
              <a:lnSpc>
                <a:spcPct val="95000"/>
              </a:lnSpc>
              <a:spcBef>
                <a:spcPts val="6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 err="1"/>
              <a:t>Khả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mở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endParaRPr lang="en-US" sz="2000" dirty="0"/>
          </a:p>
          <a:p>
            <a:pPr marL="236538" indent="-236538" algn="l" defTabSz="814388">
              <a:lnSpc>
                <a:spcPct val="95000"/>
              </a:lnSpc>
              <a:spcBef>
                <a:spcPts val="600"/>
              </a:spcBef>
              <a:buClr>
                <a:srgbClr val="708CA1"/>
              </a:buClr>
            </a:pPr>
            <a:endParaRPr lang="en-US" sz="2000" dirty="0"/>
          </a:p>
          <a:p>
            <a:pPr algn="l">
              <a:spcBef>
                <a:spcPts val="600"/>
              </a:spcBef>
            </a:pPr>
            <a:r>
              <a:rPr lang="en-US" sz="2000" dirty="0"/>
              <a:t>Hai </a:t>
            </a:r>
            <a:r>
              <a:rPr lang="en-US" sz="2000" dirty="0" err="1"/>
              <a:t>loại</a:t>
            </a:r>
            <a:r>
              <a:rPr lang="en-US" sz="2000" dirty="0"/>
              <a:t> VPN:</a:t>
            </a:r>
          </a:p>
          <a:p>
            <a:pPr marL="236538" indent="-236538" algn="l" defTabSz="814388">
              <a:lnSpc>
                <a:spcPct val="95000"/>
              </a:lnSpc>
              <a:spcBef>
                <a:spcPts val="6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/>
              <a:t>Site-to-site VPNs 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/>
              <a:t>Remote-access VPNs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02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cáp</a:t>
            </a:r>
            <a:r>
              <a:rPr lang="en-US" dirty="0"/>
              <a:t> UTP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511" y="1334794"/>
            <a:ext cx="6694978" cy="5010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10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88" y="417513"/>
            <a:ext cx="8145462" cy="838200"/>
          </a:xfrm>
        </p:spPr>
        <p:txBody>
          <a:bodyPr>
            <a:normAutofit/>
          </a:bodyPr>
          <a:lstStyle/>
          <a:p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WAN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409700"/>
            <a:ext cx="7886700" cy="2040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câu</a:t>
            </a:r>
            <a:r>
              <a:rPr lang="en-US" sz="2000" dirty="0"/>
              <a:t> </a:t>
            </a:r>
            <a:r>
              <a:rPr lang="en-US" sz="2000" dirty="0" err="1"/>
              <a:t>hỏi</a:t>
            </a:r>
            <a:r>
              <a:rPr lang="en-US" sz="2000" dirty="0"/>
              <a:t> </a:t>
            </a:r>
            <a:r>
              <a:rPr lang="en-US" sz="2000" dirty="0" err="1"/>
              <a:t>đặt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chọn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nối</a:t>
            </a:r>
            <a:r>
              <a:rPr lang="en-US" sz="2000" dirty="0"/>
              <a:t> WAN: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 err="1"/>
              <a:t>Mục</a:t>
            </a:r>
            <a:r>
              <a:rPr lang="en-US" sz="2000" dirty="0"/>
              <a:t> </a:t>
            </a:r>
            <a:r>
              <a:rPr lang="en-US" sz="2000" dirty="0" err="1"/>
              <a:t>đích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nối</a:t>
            </a:r>
            <a:r>
              <a:rPr lang="en-US" sz="2000" dirty="0"/>
              <a:t> WAN?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 err="1"/>
              <a:t>Phạm</a:t>
            </a:r>
            <a:r>
              <a:rPr lang="en-US" sz="2000" dirty="0"/>
              <a:t> vi </a:t>
            </a:r>
            <a:r>
              <a:rPr lang="en-US" sz="2000" dirty="0" err="1"/>
              <a:t>giữa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nối</a:t>
            </a:r>
            <a:r>
              <a:rPr lang="en-US" sz="2000" dirty="0"/>
              <a:t>?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yêu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truyền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?</a:t>
            </a:r>
          </a:p>
          <a:p>
            <a:pPr algn="l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130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498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cáp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:</a:t>
            </a:r>
          </a:p>
          <a:p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sợi</a:t>
            </a:r>
            <a:r>
              <a:rPr lang="en-US" dirty="0"/>
              <a:t> </a:t>
            </a:r>
            <a:r>
              <a:rPr lang="en-US" dirty="0" err="1"/>
              <a:t>cáp</a:t>
            </a:r>
            <a:endParaRPr lang="en-US" dirty="0"/>
          </a:p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cáp</a:t>
            </a:r>
            <a:endParaRPr lang="en-US" dirty="0"/>
          </a:p>
          <a:p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endParaRPr lang="en-US" dirty="0"/>
          </a:p>
          <a:p>
            <a:r>
              <a:rPr lang="en-US" dirty="0"/>
              <a:t>Crosstalk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3071189"/>
            <a:ext cx="4819650" cy="322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686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Cáp</a:t>
            </a:r>
            <a:r>
              <a:rPr lang="en-US" dirty="0"/>
              <a:t> </a:t>
            </a:r>
            <a:r>
              <a:rPr lang="en-US" dirty="0" err="1"/>
              <a:t>quang</a:t>
            </a:r>
            <a:r>
              <a:rPr lang="en-US" dirty="0"/>
              <a:t> - Fiber Optic Cabling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554" y="1297623"/>
            <a:ext cx="6270892" cy="500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6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cáp</a:t>
            </a:r>
            <a:r>
              <a:rPr lang="en-US" dirty="0"/>
              <a:t> </a:t>
            </a:r>
            <a:r>
              <a:rPr lang="en-US" dirty="0" err="1"/>
              <a:t>quang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6" y="1362234"/>
            <a:ext cx="4800600" cy="492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357471"/>
            <a:ext cx="252412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790" y="4241592"/>
            <a:ext cx="2426764" cy="159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789" y="1291042"/>
            <a:ext cx="2426763" cy="220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789" y="2174859"/>
            <a:ext cx="2426764" cy="2159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84" y="3650797"/>
            <a:ext cx="2390774" cy="219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93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272827"/>
            <a:ext cx="5876925" cy="505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Cáp</a:t>
            </a:r>
            <a:r>
              <a:rPr lang="en-US" dirty="0"/>
              <a:t> </a:t>
            </a:r>
            <a:r>
              <a:rPr lang="en-US" dirty="0" err="1"/>
              <a:t>quang</a:t>
            </a:r>
            <a:r>
              <a:rPr lang="en-US" dirty="0"/>
              <a:t> – Single mode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49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849" y="1223040"/>
            <a:ext cx="6030302" cy="5122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Cáp</a:t>
            </a:r>
            <a:r>
              <a:rPr lang="en-US" dirty="0"/>
              <a:t> </a:t>
            </a:r>
            <a:r>
              <a:rPr lang="en-US" dirty="0" err="1"/>
              <a:t>quang</a:t>
            </a:r>
            <a:r>
              <a:rPr lang="en-US" dirty="0"/>
              <a:t> – Multimode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54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cáp</a:t>
            </a:r>
            <a:r>
              <a:rPr lang="en-US" dirty="0"/>
              <a:t> </a:t>
            </a:r>
            <a:r>
              <a:rPr lang="en-US" dirty="0" err="1"/>
              <a:t>quang</a:t>
            </a:r>
            <a:endParaRPr lang="en-US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352424" y="1205273"/>
            <a:ext cx="7143751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21" y="1675068"/>
            <a:ext cx="7060958" cy="465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51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loại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kết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nối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mạng</a:t>
            </a:r>
            <a:endParaRPr lang="en-US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Router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Switch </a:t>
            </a:r>
            <a:r>
              <a:rPr lang="en-US" dirty="0" err="1"/>
              <a:t>và</a:t>
            </a:r>
            <a:r>
              <a:rPr lang="en-US" dirty="0"/>
              <a:t> VLAN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Internetworking: </a:t>
            </a:r>
            <a:r>
              <a:rPr lang="en-US" dirty="0" err="1"/>
              <a:t>Mạng</a:t>
            </a:r>
            <a:r>
              <a:rPr lang="en-US" dirty="0"/>
              <a:t> WAN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125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 err="1"/>
              <a:t>Dây</a:t>
            </a:r>
            <a:r>
              <a:rPr lang="en-US" sz="4000" dirty="0"/>
              <a:t> </a:t>
            </a:r>
            <a:r>
              <a:rPr lang="en-US" sz="4000" dirty="0" err="1"/>
              <a:t>chuyển</a:t>
            </a:r>
            <a:r>
              <a:rPr lang="en-US" sz="4000" dirty="0"/>
              <a:t> </a:t>
            </a:r>
            <a:r>
              <a:rPr lang="en-US" sz="4000" dirty="0" err="1"/>
              <a:t>đổi</a:t>
            </a:r>
            <a:r>
              <a:rPr lang="en-US" sz="4000" dirty="0"/>
              <a:t> </a:t>
            </a:r>
            <a:r>
              <a:rPr lang="en-US" sz="4000" dirty="0" err="1"/>
              <a:t>đầu</a:t>
            </a:r>
            <a:r>
              <a:rPr lang="en-US" sz="4000" dirty="0"/>
              <a:t> </a:t>
            </a:r>
            <a:r>
              <a:rPr lang="en-US" sz="4000" dirty="0" err="1"/>
              <a:t>nối</a:t>
            </a:r>
            <a:r>
              <a:rPr lang="en-US" sz="4000" dirty="0"/>
              <a:t> – Patch Cord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679" y="1479011"/>
            <a:ext cx="5288642" cy="485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82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cáp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428750"/>
            <a:ext cx="7562850" cy="479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30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Fiber vs Copper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74" y="1481138"/>
            <a:ext cx="8373253" cy="391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3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dây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132" y="1307310"/>
            <a:ext cx="5173737" cy="500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6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dây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8" y="1182060"/>
            <a:ext cx="25241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8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Wireless LAN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45" y="1297441"/>
            <a:ext cx="7729311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33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mạng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Router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định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tuyến</a:t>
            </a:r>
            <a:endParaRPr lang="en-US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Switch </a:t>
            </a:r>
            <a:r>
              <a:rPr lang="en-US" dirty="0" err="1"/>
              <a:t>và</a:t>
            </a:r>
            <a:r>
              <a:rPr lang="en-US" dirty="0"/>
              <a:t> VLAN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Internetworking: </a:t>
            </a:r>
            <a:r>
              <a:rPr lang="en-US" dirty="0" err="1"/>
              <a:t>Mạng</a:t>
            </a:r>
            <a:r>
              <a:rPr lang="en-US" dirty="0"/>
              <a:t> WAN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677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Tổng</a:t>
            </a:r>
            <a:r>
              <a:rPr lang="en-US" altLang="en-US" dirty="0"/>
              <a:t> </a:t>
            </a:r>
            <a:r>
              <a:rPr lang="en-US" altLang="en-US" dirty="0" err="1"/>
              <a:t>quan</a:t>
            </a:r>
            <a:r>
              <a:rPr lang="en-US" altLang="en-US" dirty="0"/>
              <a:t> Router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2 </a:t>
            </a:r>
            <a:r>
              <a:rPr lang="en-US" altLang="en-US" dirty="0" err="1">
                <a:solidFill>
                  <a:schemeClr val="tx1"/>
                </a:solidFill>
              </a:rPr>
              <a:t>chức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năng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chính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của</a:t>
            </a:r>
            <a:r>
              <a:rPr lang="en-US" altLang="en-US" dirty="0">
                <a:solidFill>
                  <a:schemeClr val="tx1"/>
                </a:solidFill>
              </a:rPr>
              <a:t> router</a:t>
            </a: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:</a:t>
            </a: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Chạy</a:t>
            </a: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giao</a:t>
            </a: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thức</a:t>
            </a: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/</a:t>
            </a:r>
            <a:r>
              <a:rPr lang="en-US" altLang="en-US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thuật</a:t>
            </a: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toán</a:t>
            </a: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định</a:t>
            </a: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tuyến</a:t>
            </a: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 (RIP, OSPF, BGP)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i="1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Chuyển</a:t>
            </a:r>
            <a:r>
              <a:rPr lang="en-US" altLang="en-US" i="1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i="1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tiếp</a:t>
            </a:r>
            <a:r>
              <a:rPr lang="en-US" altLang="en-US" i="1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i="1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các</a:t>
            </a:r>
            <a:r>
              <a:rPr lang="en-US" altLang="en-US" i="1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datagram </a:t>
            </a:r>
            <a:r>
              <a:rPr lang="en-US" altLang="en-US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từ</a:t>
            </a: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cổng</a:t>
            </a: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vào</a:t>
            </a: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tới</a:t>
            </a: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cổng</a:t>
            </a: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ra</a:t>
            </a:r>
            <a:endParaRPr lang="en-US" altLang="en-US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041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Kiến</a:t>
            </a:r>
            <a:r>
              <a:rPr lang="en-US" altLang="en-US" dirty="0"/>
              <a:t> </a:t>
            </a:r>
            <a:r>
              <a:rPr lang="en-US" altLang="en-US" dirty="0" err="1"/>
              <a:t>trúc</a:t>
            </a:r>
            <a:r>
              <a:rPr lang="en-US" altLang="en-US" dirty="0"/>
              <a:t> Router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2787650" y="2944122"/>
            <a:ext cx="1609725" cy="2343150"/>
            <a:chOff x="2418" y="1882"/>
            <a:chExt cx="1014" cy="1476"/>
          </a:xfrm>
        </p:grpSpPr>
        <p:sp>
          <p:nvSpPr>
            <p:cNvPr id="7" name="Rectangle 45"/>
            <p:cNvSpPr>
              <a:spLocks noChangeArrowheads="1"/>
            </p:cNvSpPr>
            <p:nvPr/>
          </p:nvSpPr>
          <p:spPr bwMode="auto">
            <a:xfrm>
              <a:off x="2418" y="1882"/>
              <a:ext cx="1014" cy="14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vi-V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8" name="Text Box 48"/>
            <p:cNvSpPr txBox="1">
              <a:spLocks noChangeArrowheads="1"/>
            </p:cNvSpPr>
            <p:nvPr/>
          </p:nvSpPr>
          <p:spPr bwMode="auto">
            <a:xfrm>
              <a:off x="2533" y="2418"/>
              <a:ext cx="779" cy="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high-seed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switching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fabric</a:t>
              </a:r>
            </a:p>
          </p:txBody>
        </p:sp>
      </p:grpSp>
      <p:sp>
        <p:nvSpPr>
          <p:cNvPr id="9" name="Rectangle 46"/>
          <p:cNvSpPr>
            <a:spLocks noChangeArrowheads="1"/>
          </p:cNvSpPr>
          <p:nvPr/>
        </p:nvSpPr>
        <p:spPr bwMode="auto">
          <a:xfrm>
            <a:off x="2805113" y="1982097"/>
            <a:ext cx="1590675" cy="64770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vi-VN" altLang="en-US" sz="1800">
              <a:latin typeface="Arial" panose="020B0604020202020204" pitchFamily="34" charset="0"/>
            </a:endParaRPr>
          </a:p>
        </p:txBody>
      </p:sp>
      <p:sp>
        <p:nvSpPr>
          <p:cNvPr id="10" name="Text Box 47"/>
          <p:cNvSpPr txBox="1">
            <a:spLocks noChangeArrowheads="1"/>
          </p:cNvSpPr>
          <p:nvPr/>
        </p:nvSpPr>
        <p:spPr bwMode="auto">
          <a:xfrm>
            <a:off x="2982913" y="2023372"/>
            <a:ext cx="11874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routing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processor</a:t>
            </a:r>
          </a:p>
        </p:txBody>
      </p:sp>
      <p:sp>
        <p:nvSpPr>
          <p:cNvPr id="11" name="Line 50"/>
          <p:cNvSpPr>
            <a:spLocks noChangeShapeType="1"/>
          </p:cNvSpPr>
          <p:nvPr/>
        </p:nvSpPr>
        <p:spPr bwMode="auto">
          <a:xfrm>
            <a:off x="3533775" y="2501209"/>
            <a:ext cx="19050" cy="5715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2" name="Group 17"/>
          <p:cNvGrpSpPr>
            <a:grpSpLocks/>
          </p:cNvGrpSpPr>
          <p:nvPr/>
        </p:nvGrpSpPr>
        <p:grpSpPr bwMode="auto">
          <a:xfrm>
            <a:off x="744538" y="2958409"/>
            <a:ext cx="2033587" cy="566738"/>
            <a:chOff x="930" y="1989"/>
            <a:chExt cx="1482" cy="357"/>
          </a:xfrm>
        </p:grpSpPr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152" y="1989"/>
              <a:ext cx="1086" cy="3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vi-V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1197" y="2089"/>
              <a:ext cx="337" cy="1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vi-V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1582" y="2025"/>
              <a:ext cx="273" cy="2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vi-V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1904" y="2023"/>
              <a:ext cx="274" cy="2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vi-V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930" y="2169"/>
              <a:ext cx="14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/>
          </p:cNvGrpSpPr>
          <p:nvPr/>
        </p:nvGrpSpPr>
        <p:grpSpPr bwMode="auto">
          <a:xfrm>
            <a:off x="733425" y="4696722"/>
            <a:ext cx="2058988" cy="566737"/>
            <a:chOff x="930" y="1989"/>
            <a:chExt cx="1482" cy="357"/>
          </a:xfrm>
        </p:grpSpPr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1152" y="1989"/>
              <a:ext cx="1088" cy="3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vi-V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1197" y="2089"/>
              <a:ext cx="337" cy="16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vi-V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1582" y="2025"/>
              <a:ext cx="273" cy="2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vi-V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1904" y="2023"/>
              <a:ext cx="274" cy="2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vi-V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930" y="2169"/>
              <a:ext cx="14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4" name="Group 29"/>
          <p:cNvGrpSpPr>
            <a:grpSpLocks/>
          </p:cNvGrpSpPr>
          <p:nvPr/>
        </p:nvGrpSpPr>
        <p:grpSpPr bwMode="auto">
          <a:xfrm rot="2656396">
            <a:off x="1363663" y="3848997"/>
            <a:ext cx="546100" cy="546100"/>
            <a:chOff x="354" y="2715"/>
            <a:chExt cx="344" cy="344"/>
          </a:xfrm>
        </p:grpSpPr>
        <p:sp>
          <p:nvSpPr>
            <p:cNvPr id="25" name="Oval 25"/>
            <p:cNvSpPr>
              <a:spLocks noChangeArrowheads="1"/>
            </p:cNvSpPr>
            <p:nvPr/>
          </p:nvSpPr>
          <p:spPr bwMode="auto">
            <a:xfrm>
              <a:off x="352" y="2715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vi-V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6" name="Oval 26"/>
            <p:cNvSpPr>
              <a:spLocks noChangeArrowheads="1"/>
            </p:cNvSpPr>
            <p:nvPr/>
          </p:nvSpPr>
          <p:spPr bwMode="auto">
            <a:xfrm>
              <a:off x="450" y="2811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vi-V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auto">
            <a:xfrm>
              <a:off x="545" y="2907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vi-V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auto">
            <a:xfrm>
              <a:off x="640" y="3003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vi-VN" altLang="en-US" sz="1800">
                <a:latin typeface="Arial" panose="020B0604020202020204" pitchFamily="34" charset="0"/>
              </a:endParaRPr>
            </a:p>
          </p:txBody>
        </p:sp>
      </p:grpSp>
      <p:grpSp>
        <p:nvGrpSpPr>
          <p:cNvPr id="29" name="Group 37"/>
          <p:cNvGrpSpPr>
            <a:grpSpLocks/>
          </p:cNvGrpSpPr>
          <p:nvPr/>
        </p:nvGrpSpPr>
        <p:grpSpPr bwMode="auto">
          <a:xfrm>
            <a:off x="4344988" y="2963172"/>
            <a:ext cx="1957387" cy="566737"/>
            <a:chOff x="-51" y="2454"/>
            <a:chExt cx="1482" cy="357"/>
          </a:xfrm>
        </p:grpSpPr>
        <p:grpSp>
          <p:nvGrpSpPr>
            <p:cNvPr id="30" name="Group 36"/>
            <p:cNvGrpSpPr>
              <a:grpSpLocks/>
            </p:cNvGrpSpPr>
            <p:nvPr/>
          </p:nvGrpSpPr>
          <p:grpSpPr bwMode="auto">
            <a:xfrm flipH="1">
              <a:off x="171" y="2454"/>
              <a:ext cx="1086" cy="357"/>
              <a:chOff x="171" y="2454"/>
              <a:chExt cx="1086" cy="357"/>
            </a:xfrm>
          </p:grpSpPr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171" y="2454"/>
                <a:ext cx="1084" cy="35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vi-VN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216" y="2554"/>
                <a:ext cx="338" cy="16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vi-VN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602" y="2490"/>
                <a:ext cx="274" cy="27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vi-VN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921" y="2488"/>
                <a:ext cx="274" cy="27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vi-VN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1" name="Line 35"/>
            <p:cNvSpPr>
              <a:spLocks noChangeShapeType="1"/>
            </p:cNvSpPr>
            <p:nvPr/>
          </p:nvSpPr>
          <p:spPr bwMode="auto">
            <a:xfrm>
              <a:off x="-51" y="2634"/>
              <a:ext cx="14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6" name="Group 38"/>
          <p:cNvGrpSpPr>
            <a:grpSpLocks/>
          </p:cNvGrpSpPr>
          <p:nvPr/>
        </p:nvGrpSpPr>
        <p:grpSpPr bwMode="auto">
          <a:xfrm>
            <a:off x="4364038" y="4696722"/>
            <a:ext cx="2011362" cy="566737"/>
            <a:chOff x="-51" y="2454"/>
            <a:chExt cx="1482" cy="357"/>
          </a:xfrm>
        </p:grpSpPr>
        <p:grpSp>
          <p:nvGrpSpPr>
            <p:cNvPr id="37" name="Group 39"/>
            <p:cNvGrpSpPr>
              <a:grpSpLocks/>
            </p:cNvGrpSpPr>
            <p:nvPr/>
          </p:nvGrpSpPr>
          <p:grpSpPr bwMode="auto">
            <a:xfrm flipH="1">
              <a:off x="171" y="2454"/>
              <a:ext cx="1086" cy="357"/>
              <a:chOff x="171" y="2454"/>
              <a:chExt cx="1086" cy="357"/>
            </a:xfrm>
          </p:grpSpPr>
          <p:sp>
            <p:nvSpPr>
              <p:cNvPr id="39" name="Rectangle 40"/>
              <p:cNvSpPr>
                <a:spLocks noChangeArrowheads="1"/>
              </p:cNvSpPr>
              <p:nvPr/>
            </p:nvSpPr>
            <p:spPr bwMode="auto">
              <a:xfrm>
                <a:off x="171" y="2454"/>
                <a:ext cx="1084" cy="35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vi-VN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Rectangle 41"/>
              <p:cNvSpPr>
                <a:spLocks noChangeArrowheads="1"/>
              </p:cNvSpPr>
              <p:nvPr/>
            </p:nvSpPr>
            <p:spPr bwMode="auto">
              <a:xfrm>
                <a:off x="216" y="2554"/>
                <a:ext cx="337" cy="16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vi-VN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Rectangle 42"/>
              <p:cNvSpPr>
                <a:spLocks noChangeArrowheads="1"/>
              </p:cNvSpPr>
              <p:nvPr/>
            </p:nvSpPr>
            <p:spPr bwMode="auto">
              <a:xfrm>
                <a:off x="602" y="2490"/>
                <a:ext cx="274" cy="27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vi-VN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42" name="Rectangle 43"/>
              <p:cNvSpPr>
                <a:spLocks noChangeArrowheads="1"/>
              </p:cNvSpPr>
              <p:nvPr/>
            </p:nvSpPr>
            <p:spPr bwMode="auto">
              <a:xfrm>
                <a:off x="923" y="2488"/>
                <a:ext cx="274" cy="27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vi-VN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8" name="Line 44"/>
            <p:cNvSpPr>
              <a:spLocks noChangeShapeType="1"/>
            </p:cNvSpPr>
            <p:nvPr/>
          </p:nvSpPr>
          <p:spPr bwMode="auto">
            <a:xfrm>
              <a:off x="-51" y="2634"/>
              <a:ext cx="14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3" name="Group 51"/>
          <p:cNvGrpSpPr>
            <a:grpSpLocks/>
          </p:cNvGrpSpPr>
          <p:nvPr/>
        </p:nvGrpSpPr>
        <p:grpSpPr bwMode="auto">
          <a:xfrm rot="2656396">
            <a:off x="5230813" y="3839472"/>
            <a:ext cx="546100" cy="546100"/>
            <a:chOff x="354" y="2715"/>
            <a:chExt cx="344" cy="344"/>
          </a:xfrm>
        </p:grpSpPr>
        <p:sp>
          <p:nvSpPr>
            <p:cNvPr id="44" name="Oval 52"/>
            <p:cNvSpPr>
              <a:spLocks noChangeArrowheads="1"/>
            </p:cNvSpPr>
            <p:nvPr/>
          </p:nvSpPr>
          <p:spPr bwMode="auto">
            <a:xfrm>
              <a:off x="352" y="2715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vi-V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5" name="Oval 53"/>
            <p:cNvSpPr>
              <a:spLocks noChangeArrowheads="1"/>
            </p:cNvSpPr>
            <p:nvPr/>
          </p:nvSpPr>
          <p:spPr bwMode="auto">
            <a:xfrm>
              <a:off x="450" y="2811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vi-V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6" name="Oval 54"/>
            <p:cNvSpPr>
              <a:spLocks noChangeArrowheads="1"/>
            </p:cNvSpPr>
            <p:nvPr/>
          </p:nvSpPr>
          <p:spPr bwMode="auto">
            <a:xfrm>
              <a:off x="545" y="2907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vi-V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47" name="Oval 55"/>
            <p:cNvSpPr>
              <a:spLocks noChangeArrowheads="1"/>
            </p:cNvSpPr>
            <p:nvPr/>
          </p:nvSpPr>
          <p:spPr bwMode="auto">
            <a:xfrm>
              <a:off x="640" y="3003"/>
              <a:ext cx="56" cy="56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vi-VN" altLang="en-US" sz="1800">
                <a:latin typeface="Arial" panose="020B0604020202020204" pitchFamily="34" charset="0"/>
              </a:endParaRPr>
            </a:p>
          </p:txBody>
        </p:sp>
      </p:grpSp>
      <p:cxnSp>
        <p:nvCxnSpPr>
          <p:cNvPr id="48" name="Straight Connector 47"/>
          <p:cNvCxnSpPr>
            <a:cxnSpLocks noChangeShapeType="1"/>
          </p:cNvCxnSpPr>
          <p:nvPr/>
        </p:nvCxnSpPr>
        <p:spPr bwMode="auto">
          <a:xfrm>
            <a:off x="733425" y="2753622"/>
            <a:ext cx="7802563" cy="127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888163" y="2790134"/>
            <a:ext cx="19383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forwarding data plane  (hardware)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6362700" y="2123384"/>
            <a:ext cx="24495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routing, management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control plane (software)</a:t>
            </a:r>
          </a:p>
        </p:txBody>
      </p:sp>
      <p:sp>
        <p:nvSpPr>
          <p:cNvPr id="51" name="Freeform 10"/>
          <p:cNvSpPr>
            <a:spLocks/>
          </p:cNvSpPr>
          <p:nvPr/>
        </p:nvSpPr>
        <p:spPr bwMode="auto">
          <a:xfrm>
            <a:off x="2198688" y="2277372"/>
            <a:ext cx="512762" cy="73025"/>
          </a:xfrm>
          <a:custGeom>
            <a:avLst/>
            <a:gdLst>
              <a:gd name="T0" fmla="*/ 484178 w 512919"/>
              <a:gd name="T1" fmla="*/ 66590 h 73266"/>
              <a:gd name="T2" fmla="*/ 508384 w 512919"/>
              <a:gd name="T3" fmla="*/ 0 h 73266"/>
              <a:gd name="T4" fmla="*/ 145248 w 512919"/>
              <a:gd name="T5" fmla="*/ 11098 h 73266"/>
              <a:gd name="T6" fmla="*/ 96829 w 512919"/>
              <a:gd name="T7" fmla="*/ 22198 h 73266"/>
              <a:gd name="T8" fmla="*/ 0 w 512919"/>
              <a:gd name="T9" fmla="*/ 11098 h 73266"/>
              <a:gd name="T10" fmla="*/ 0 w 512919"/>
              <a:gd name="T11" fmla="*/ 11098 h 73266"/>
              <a:gd name="T12" fmla="*/ 508384 w 512919"/>
              <a:gd name="T13" fmla="*/ 11098 h 7326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12919"/>
              <a:gd name="T22" fmla="*/ 0 h 73266"/>
              <a:gd name="T23" fmla="*/ 512919 w 512919"/>
              <a:gd name="T24" fmla="*/ 73266 h 7326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12919" h="73266">
                <a:moveTo>
                  <a:pt x="488494" y="73266"/>
                </a:moveTo>
                <a:lnTo>
                  <a:pt x="512919" y="0"/>
                </a:lnTo>
                <a:cubicBezTo>
                  <a:pt x="390795" y="4070"/>
                  <a:pt x="268529" y="5036"/>
                  <a:pt x="146548" y="12211"/>
                </a:cubicBezTo>
                <a:cubicBezTo>
                  <a:pt x="129793" y="13196"/>
                  <a:pt x="114483" y="24422"/>
                  <a:pt x="97699" y="24422"/>
                </a:cubicBezTo>
                <a:cubicBezTo>
                  <a:pt x="64879" y="24422"/>
                  <a:pt x="0" y="12211"/>
                  <a:pt x="0" y="12211"/>
                </a:cubicBezTo>
                <a:lnTo>
                  <a:pt x="512919" y="1221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/>
          </a:p>
        </p:txBody>
      </p:sp>
      <p:cxnSp>
        <p:nvCxnSpPr>
          <p:cNvPr id="52" name="Elbow Connector 51"/>
          <p:cNvCxnSpPr>
            <a:cxnSpLocks noChangeShapeType="1"/>
            <a:endCxn id="22" idx="0"/>
          </p:cNvCxnSpPr>
          <p:nvPr/>
        </p:nvCxnSpPr>
        <p:spPr bwMode="auto">
          <a:xfrm rot="5400000">
            <a:off x="1215231" y="3340204"/>
            <a:ext cx="2473325" cy="347662"/>
          </a:xfrm>
          <a:prstGeom prst="bentConnector3">
            <a:avLst>
              <a:gd name="adj1" fmla="val -60"/>
            </a:avLst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01675" y="1996384"/>
            <a:ext cx="21558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i="1">
                <a:latin typeface="Arial" panose="020B0604020202020204" pitchFamily="34" charset="0"/>
              </a:rPr>
              <a:t>forwarding tables computed,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i="1">
                <a:latin typeface="Arial" panose="020B0604020202020204" pitchFamily="34" charset="0"/>
              </a:rPr>
              <a:t>pushed to input ports</a:t>
            </a:r>
          </a:p>
        </p:txBody>
      </p:sp>
      <p:sp>
        <p:nvSpPr>
          <p:cNvPr id="54" name="Text Box 57"/>
          <p:cNvSpPr txBox="1">
            <a:spLocks noChangeArrowheads="1"/>
          </p:cNvSpPr>
          <p:nvPr/>
        </p:nvSpPr>
        <p:spPr bwMode="auto">
          <a:xfrm>
            <a:off x="679519" y="5462109"/>
            <a:ext cx="1911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router input ports</a:t>
            </a:r>
          </a:p>
        </p:txBody>
      </p:sp>
      <p:sp>
        <p:nvSpPr>
          <p:cNvPr id="55" name="Text Box 58"/>
          <p:cNvSpPr txBox="1">
            <a:spLocks noChangeArrowheads="1"/>
          </p:cNvSpPr>
          <p:nvPr/>
        </p:nvSpPr>
        <p:spPr bwMode="auto">
          <a:xfrm>
            <a:off x="4703831" y="5503384"/>
            <a:ext cx="2051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router output ports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63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11" y="1414463"/>
            <a:ext cx="5978979" cy="436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Router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3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025958" y="2143770"/>
            <a:ext cx="1820896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Home Router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42" y="1355206"/>
            <a:ext cx="4087644" cy="2586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405" y="4127221"/>
            <a:ext cx="5843508" cy="2187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387283" y="4563120"/>
            <a:ext cx="2241618" cy="694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nối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dây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41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43" y="2471954"/>
            <a:ext cx="7969250" cy="209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969506" y="3526054"/>
            <a:ext cx="3616325" cy="520700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 sz="1200"/>
          </a:p>
        </p:txBody>
      </p:sp>
      <p:sp>
        <p:nvSpPr>
          <p:cNvPr id="36" name="TextBox 23"/>
          <p:cNvSpPr txBox="1">
            <a:spLocks noChangeArrowheads="1"/>
          </p:cNvSpPr>
          <p:nvPr/>
        </p:nvSpPr>
        <p:spPr bwMode="auto">
          <a:xfrm>
            <a:off x="1848981" y="5380254"/>
            <a:ext cx="221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400" dirty="0">
                <a:solidFill>
                  <a:srgbClr val="435153"/>
                </a:solidFill>
              </a:rPr>
              <a:t>Two 4 GB flash card slots</a:t>
            </a:r>
          </a:p>
        </p:txBody>
      </p:sp>
      <p:sp>
        <p:nvSpPr>
          <p:cNvPr id="37" name="TextBox 24"/>
          <p:cNvSpPr txBox="1">
            <a:spLocks noChangeArrowheads="1"/>
          </p:cNvSpPr>
          <p:nvPr/>
        </p:nvSpPr>
        <p:spPr bwMode="auto">
          <a:xfrm>
            <a:off x="1561643" y="1549617"/>
            <a:ext cx="25177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600" dirty="0">
                <a:solidFill>
                  <a:srgbClr val="435153"/>
                </a:solidFill>
              </a:rPr>
              <a:t>Double-wide </a:t>
            </a:r>
            <a:r>
              <a:rPr lang="en-CA" sz="1600" dirty="0" err="1">
                <a:solidFill>
                  <a:srgbClr val="435153"/>
                </a:solidFill>
              </a:rPr>
              <a:t>eHWIC</a:t>
            </a:r>
            <a:r>
              <a:rPr lang="en-CA" sz="1600" dirty="0">
                <a:solidFill>
                  <a:srgbClr val="435153"/>
                </a:solidFill>
              </a:rPr>
              <a:t> slots</a:t>
            </a:r>
          </a:p>
        </p:txBody>
      </p:sp>
      <p:cxnSp>
        <p:nvCxnSpPr>
          <p:cNvPr id="38" name="Straight Arrow Connector 37"/>
          <p:cNvCxnSpPr>
            <a:stCxn id="37" idx="2"/>
            <a:endCxn id="35" idx="0"/>
          </p:cNvCxnSpPr>
          <p:nvPr/>
        </p:nvCxnSpPr>
        <p:spPr>
          <a:xfrm flipH="1">
            <a:off x="2777668" y="1887754"/>
            <a:ext cx="42863" cy="16383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728706" y="3518117"/>
            <a:ext cx="1714500" cy="573087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 sz="1200"/>
          </a:p>
        </p:txBody>
      </p:sp>
      <p:sp>
        <p:nvSpPr>
          <p:cNvPr id="40" name="TextBox 27"/>
          <p:cNvSpPr txBox="1">
            <a:spLocks noChangeArrowheads="1"/>
          </p:cNvSpPr>
          <p:nvPr/>
        </p:nvSpPr>
        <p:spPr bwMode="auto">
          <a:xfrm>
            <a:off x="5060493" y="1546442"/>
            <a:ext cx="10398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600" dirty="0" err="1">
                <a:solidFill>
                  <a:srgbClr val="435153"/>
                </a:solidFill>
              </a:rPr>
              <a:t>eHWIC</a:t>
            </a:r>
            <a:r>
              <a:rPr lang="en-CA" sz="1600" dirty="0">
                <a:solidFill>
                  <a:srgbClr val="435153"/>
                </a:solidFill>
              </a:rPr>
              <a:t> 0</a:t>
            </a:r>
          </a:p>
        </p:txBody>
      </p:sp>
      <p:cxnSp>
        <p:nvCxnSpPr>
          <p:cNvPr id="41" name="Straight Arrow Connector 40"/>
          <p:cNvCxnSpPr>
            <a:stCxn id="40" idx="2"/>
            <a:endCxn id="39" idx="0"/>
          </p:cNvCxnSpPr>
          <p:nvPr/>
        </p:nvCxnSpPr>
        <p:spPr>
          <a:xfrm>
            <a:off x="5581193" y="1884579"/>
            <a:ext cx="4763" cy="163353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520993" y="3564154"/>
            <a:ext cx="447675" cy="379413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 sz="1200"/>
          </a:p>
        </p:txBody>
      </p:sp>
      <p:sp>
        <p:nvSpPr>
          <p:cNvPr id="43" name="TextBox 30"/>
          <p:cNvSpPr txBox="1">
            <a:spLocks noChangeArrowheads="1"/>
          </p:cNvSpPr>
          <p:nvPr/>
        </p:nvSpPr>
        <p:spPr bwMode="auto">
          <a:xfrm>
            <a:off x="6401931" y="1546442"/>
            <a:ext cx="6619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600" dirty="0">
                <a:solidFill>
                  <a:srgbClr val="435153"/>
                </a:solidFill>
              </a:rPr>
              <a:t>AUX </a:t>
            </a:r>
          </a:p>
          <a:p>
            <a:r>
              <a:rPr lang="en-CA" sz="1600" dirty="0">
                <a:solidFill>
                  <a:srgbClr val="435153"/>
                </a:solidFill>
              </a:rPr>
              <a:t>port</a:t>
            </a:r>
          </a:p>
        </p:txBody>
      </p:sp>
      <p:cxnSp>
        <p:nvCxnSpPr>
          <p:cNvPr id="44" name="Straight Arrow Connector 43"/>
          <p:cNvCxnSpPr>
            <a:stCxn id="43" idx="2"/>
            <a:endCxn id="42" idx="0"/>
          </p:cNvCxnSpPr>
          <p:nvPr/>
        </p:nvCxnSpPr>
        <p:spPr>
          <a:xfrm>
            <a:off x="6732131" y="2130642"/>
            <a:ext cx="12700" cy="14335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610018" y="3564154"/>
            <a:ext cx="425450" cy="363538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 sz="1200"/>
          </a:p>
        </p:txBody>
      </p:sp>
      <p:sp>
        <p:nvSpPr>
          <p:cNvPr id="46" name="TextBox 33"/>
          <p:cNvSpPr txBox="1">
            <a:spLocks noChangeArrowheads="1"/>
          </p:cNvSpPr>
          <p:nvPr/>
        </p:nvSpPr>
        <p:spPr bwMode="auto">
          <a:xfrm>
            <a:off x="7292518" y="1522629"/>
            <a:ext cx="107473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600" dirty="0">
                <a:solidFill>
                  <a:srgbClr val="435153"/>
                </a:solidFill>
              </a:rPr>
              <a:t>LAN</a:t>
            </a:r>
          </a:p>
          <a:p>
            <a:r>
              <a:rPr lang="en-CA" sz="1600" dirty="0">
                <a:solidFill>
                  <a:srgbClr val="435153"/>
                </a:solidFill>
              </a:rPr>
              <a:t>interfaces</a:t>
            </a:r>
          </a:p>
        </p:txBody>
      </p:sp>
      <p:cxnSp>
        <p:nvCxnSpPr>
          <p:cNvPr id="47" name="Straight Arrow Connector 46"/>
          <p:cNvCxnSpPr>
            <a:stCxn id="46" idx="2"/>
          </p:cNvCxnSpPr>
          <p:nvPr/>
        </p:nvCxnSpPr>
        <p:spPr>
          <a:xfrm flipH="1">
            <a:off x="7292518" y="2108417"/>
            <a:ext cx="536575" cy="177006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6" idx="2"/>
            <a:endCxn id="45" idx="0"/>
          </p:cNvCxnSpPr>
          <p:nvPr/>
        </p:nvCxnSpPr>
        <p:spPr>
          <a:xfrm flipH="1">
            <a:off x="7822743" y="2108417"/>
            <a:ext cx="6350" cy="145573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024231" y="3981667"/>
            <a:ext cx="393700" cy="346075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 sz="1200"/>
          </a:p>
        </p:txBody>
      </p:sp>
      <p:sp>
        <p:nvSpPr>
          <p:cNvPr id="50" name="Rectangle 49"/>
          <p:cNvSpPr/>
          <p:nvPr/>
        </p:nvSpPr>
        <p:spPr>
          <a:xfrm>
            <a:off x="7610018" y="3946742"/>
            <a:ext cx="439738" cy="363537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 sz="1200"/>
          </a:p>
        </p:txBody>
      </p:sp>
      <p:sp>
        <p:nvSpPr>
          <p:cNvPr id="51" name="TextBox 38"/>
          <p:cNvSpPr txBox="1">
            <a:spLocks noChangeArrowheads="1"/>
          </p:cNvSpPr>
          <p:nvPr/>
        </p:nvSpPr>
        <p:spPr bwMode="auto">
          <a:xfrm>
            <a:off x="7530643" y="5015129"/>
            <a:ext cx="604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400" dirty="0">
                <a:solidFill>
                  <a:srgbClr val="435153"/>
                </a:solidFill>
              </a:rPr>
              <a:t>USB </a:t>
            </a:r>
          </a:p>
          <a:p>
            <a:r>
              <a:rPr lang="en-CA" sz="1400" dirty="0">
                <a:solidFill>
                  <a:srgbClr val="435153"/>
                </a:solidFill>
              </a:rPr>
              <a:t>Ports</a:t>
            </a:r>
          </a:p>
        </p:txBody>
      </p:sp>
      <p:cxnSp>
        <p:nvCxnSpPr>
          <p:cNvPr id="52" name="Straight Arrow Connector 51"/>
          <p:cNvCxnSpPr>
            <a:stCxn id="51" idx="0"/>
            <a:endCxn id="50" idx="2"/>
          </p:cNvCxnSpPr>
          <p:nvPr/>
        </p:nvCxnSpPr>
        <p:spPr>
          <a:xfrm flipH="1" flipV="1">
            <a:off x="7830681" y="4310279"/>
            <a:ext cx="3175" cy="70485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805031" y="4094379"/>
            <a:ext cx="549275" cy="363538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 sz="1200"/>
          </a:p>
        </p:txBody>
      </p:sp>
      <p:sp>
        <p:nvSpPr>
          <p:cNvPr id="54" name="TextBox 41"/>
          <p:cNvSpPr txBox="1">
            <a:spLocks noChangeArrowheads="1"/>
          </p:cNvSpPr>
          <p:nvPr/>
        </p:nvSpPr>
        <p:spPr bwMode="auto">
          <a:xfrm>
            <a:off x="5457368" y="5380254"/>
            <a:ext cx="1258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400" dirty="0">
                <a:solidFill>
                  <a:srgbClr val="435153"/>
                </a:solidFill>
              </a:rPr>
              <a:t>Console </a:t>
            </a:r>
          </a:p>
          <a:p>
            <a:r>
              <a:rPr lang="en-CA" sz="1400" dirty="0">
                <a:solidFill>
                  <a:srgbClr val="435153"/>
                </a:solidFill>
              </a:rPr>
              <a:t>USB Type B</a:t>
            </a:r>
          </a:p>
        </p:txBody>
      </p:sp>
      <p:cxnSp>
        <p:nvCxnSpPr>
          <p:cNvPr id="55" name="Straight Arrow Connector 54"/>
          <p:cNvCxnSpPr>
            <a:stCxn id="54" idx="0"/>
            <a:endCxn id="53" idx="2"/>
          </p:cNvCxnSpPr>
          <p:nvPr/>
        </p:nvCxnSpPr>
        <p:spPr>
          <a:xfrm flipH="1" flipV="1">
            <a:off x="6079668" y="4457917"/>
            <a:ext cx="7938" cy="92233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514643" y="3981667"/>
            <a:ext cx="455613" cy="434975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 sz="1200"/>
          </a:p>
        </p:txBody>
      </p:sp>
      <p:sp>
        <p:nvSpPr>
          <p:cNvPr id="57" name="TextBox 44"/>
          <p:cNvSpPr txBox="1">
            <a:spLocks noChangeArrowheads="1"/>
          </p:cNvSpPr>
          <p:nvPr/>
        </p:nvSpPr>
        <p:spPr bwMode="auto">
          <a:xfrm>
            <a:off x="6235243" y="4775417"/>
            <a:ext cx="1016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400" dirty="0">
                <a:solidFill>
                  <a:srgbClr val="435153"/>
                </a:solidFill>
              </a:rPr>
              <a:t>Console RJ45</a:t>
            </a:r>
          </a:p>
        </p:txBody>
      </p:sp>
      <p:cxnSp>
        <p:nvCxnSpPr>
          <p:cNvPr id="58" name="Straight Arrow Connector 57"/>
          <p:cNvCxnSpPr>
            <a:stCxn id="57" idx="0"/>
            <a:endCxn id="56" idx="2"/>
          </p:cNvCxnSpPr>
          <p:nvPr/>
        </p:nvCxnSpPr>
        <p:spPr>
          <a:xfrm flipV="1">
            <a:off x="6743243" y="4416642"/>
            <a:ext cx="0" cy="35877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1121906" y="4091204"/>
            <a:ext cx="1590675" cy="290513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 sz="1200"/>
          </a:p>
        </p:txBody>
      </p:sp>
      <p:sp>
        <p:nvSpPr>
          <p:cNvPr id="60" name="Rectangle 59"/>
          <p:cNvSpPr/>
          <p:nvPr/>
        </p:nvSpPr>
        <p:spPr>
          <a:xfrm>
            <a:off x="2928481" y="4094379"/>
            <a:ext cx="1590675" cy="290513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 sz="1200"/>
          </a:p>
        </p:txBody>
      </p:sp>
      <p:cxnSp>
        <p:nvCxnSpPr>
          <p:cNvPr id="61" name="Straight Arrow Connector 60"/>
          <p:cNvCxnSpPr>
            <a:stCxn id="36" idx="0"/>
            <a:endCxn id="60" idx="2"/>
          </p:cNvCxnSpPr>
          <p:nvPr/>
        </p:nvCxnSpPr>
        <p:spPr>
          <a:xfrm flipV="1">
            <a:off x="2957056" y="4384892"/>
            <a:ext cx="766762" cy="99536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6" idx="0"/>
            <a:endCxn id="59" idx="2"/>
          </p:cNvCxnSpPr>
          <p:nvPr/>
        </p:nvCxnSpPr>
        <p:spPr>
          <a:xfrm flipH="1" flipV="1">
            <a:off x="1917243" y="4381717"/>
            <a:ext cx="1039813" cy="99853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cổng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Router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88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Cổng</a:t>
            </a:r>
            <a:r>
              <a:rPr lang="en-US" dirty="0"/>
              <a:t> LAN </a:t>
            </a:r>
            <a:r>
              <a:rPr lang="en-US" dirty="0" err="1"/>
              <a:t>và</a:t>
            </a:r>
            <a:r>
              <a:rPr lang="en-US" dirty="0"/>
              <a:t> WAN </a:t>
            </a:r>
            <a:r>
              <a:rPr lang="en-US" dirty="0" err="1"/>
              <a:t>trên</a:t>
            </a:r>
            <a:r>
              <a:rPr lang="en-US" dirty="0"/>
              <a:t> router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06" y="2305049"/>
            <a:ext cx="7945788" cy="3826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575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>
            <a:normAutofit/>
          </a:bodyPr>
          <a:lstStyle/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2557" t="29569" r="11860" b="25137"/>
          <a:stretch>
            <a:fillRect/>
          </a:stretch>
        </p:blipFill>
        <p:spPr bwMode="auto">
          <a:xfrm>
            <a:off x="638628" y="1553029"/>
            <a:ext cx="7768327" cy="4339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52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dirty="0"/>
            </a:b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44525" y="1552575"/>
            <a:ext cx="8204200" cy="5000625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dirty="0"/>
          </a:p>
          <a:p>
            <a:pPr eaLnBrk="1" hangingPunct="1">
              <a:lnSpc>
                <a:spcPct val="75000"/>
              </a:lnSpc>
            </a:pPr>
            <a:endParaRPr lang="en-US" sz="2000" dirty="0"/>
          </a:p>
          <a:p>
            <a:pPr eaLnBrk="1" hangingPunct="1">
              <a:lnSpc>
                <a:spcPct val="75000"/>
              </a:lnSpc>
            </a:pPr>
            <a:endParaRPr lang="en-US" sz="2000" dirty="0"/>
          </a:p>
          <a:p>
            <a:pPr eaLnBrk="1" hangingPunct="1">
              <a:lnSpc>
                <a:spcPct val="75000"/>
              </a:lnSpc>
            </a:pPr>
            <a:endParaRPr lang="en-US" sz="2000" dirty="0"/>
          </a:p>
          <a:p>
            <a:pPr eaLnBrk="1" hangingPunct="1">
              <a:lnSpc>
                <a:spcPct val="75000"/>
              </a:lnSpc>
            </a:pPr>
            <a:endParaRPr lang="en-US" sz="2000" dirty="0"/>
          </a:p>
          <a:p>
            <a:pPr eaLnBrk="1" hangingPunct="1">
              <a:lnSpc>
                <a:spcPct val="75000"/>
              </a:lnSpc>
            </a:pPr>
            <a:endParaRPr lang="en-US" altLang="ja-JP" sz="2000" dirty="0">
              <a:ea typeface="ＭＳ Ｐゴシック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46629" t="28770" r="14216" b="20437"/>
          <a:stretch>
            <a:fillRect/>
          </a:stretch>
        </p:blipFill>
        <p:spPr bwMode="auto">
          <a:xfrm>
            <a:off x="1727199" y="1393372"/>
            <a:ext cx="5994401" cy="4371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688533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dirty="0"/>
            </a:b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44525" y="1552575"/>
            <a:ext cx="8204200" cy="5000625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dirty="0"/>
          </a:p>
          <a:p>
            <a:pPr eaLnBrk="1" hangingPunct="1">
              <a:lnSpc>
                <a:spcPct val="75000"/>
              </a:lnSpc>
            </a:pPr>
            <a:endParaRPr lang="en-US" sz="2000" dirty="0"/>
          </a:p>
          <a:p>
            <a:pPr eaLnBrk="1" hangingPunct="1">
              <a:lnSpc>
                <a:spcPct val="75000"/>
              </a:lnSpc>
            </a:pPr>
            <a:endParaRPr lang="en-US" sz="2000" dirty="0"/>
          </a:p>
          <a:p>
            <a:pPr eaLnBrk="1" hangingPunct="1">
              <a:lnSpc>
                <a:spcPct val="75000"/>
              </a:lnSpc>
            </a:pPr>
            <a:endParaRPr lang="en-US" sz="2000" dirty="0"/>
          </a:p>
          <a:p>
            <a:pPr eaLnBrk="1" hangingPunct="1">
              <a:lnSpc>
                <a:spcPct val="75000"/>
              </a:lnSpc>
            </a:pPr>
            <a:endParaRPr lang="en-US" sz="2000" dirty="0"/>
          </a:p>
          <a:p>
            <a:pPr eaLnBrk="1" hangingPunct="1">
              <a:lnSpc>
                <a:spcPct val="75000"/>
              </a:lnSpc>
            </a:pPr>
            <a:endParaRPr lang="en-US" altLang="ja-JP" sz="2000" dirty="0">
              <a:ea typeface="ＭＳ Ｐゴシック" pitchFamily="34" charset="-12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46325" t="29167" r="14031" b="20238"/>
          <a:stretch>
            <a:fillRect/>
          </a:stretch>
        </p:blipFill>
        <p:spPr bwMode="auto">
          <a:xfrm>
            <a:off x="1393372" y="1422400"/>
            <a:ext cx="6647542" cy="476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391557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dirty="0"/>
            </a:b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4687" t="29158" r="13031" b="20810"/>
          <a:stretch>
            <a:fillRect/>
          </a:stretch>
        </p:blipFill>
        <p:spPr bwMode="auto">
          <a:xfrm>
            <a:off x="776652" y="1364343"/>
            <a:ext cx="687237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805592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46517" t="29690" r="14997" b="12897"/>
          <a:stretch>
            <a:fillRect/>
          </a:stretch>
        </p:blipFill>
        <p:spPr bwMode="auto">
          <a:xfrm>
            <a:off x="1509486" y="1335314"/>
            <a:ext cx="6037943" cy="5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Chuyển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tiếp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gói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 tin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trong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 Router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171967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router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857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host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04" y="1247774"/>
            <a:ext cx="5672393" cy="510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43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tại</a:t>
            </a:r>
            <a:r>
              <a:rPr lang="en-US" dirty="0"/>
              <a:t> host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244668" y="1344168"/>
            <a:ext cx="1561003" cy="4965192"/>
          </a:xfrm>
        </p:spPr>
        <p:txBody>
          <a:bodyPr/>
          <a:lstStyle/>
          <a:p>
            <a:pPr marL="285750" indent="-285750"/>
            <a:r>
              <a:rPr lang="en-US" dirty="0"/>
              <a:t>Itself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Local Host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Remote Host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46" y="1445711"/>
            <a:ext cx="6827637" cy="462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01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Interface Cards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3546828"/>
            <a:ext cx="5277643" cy="2720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171450" y="4563120"/>
            <a:ext cx="3362325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Connecting to the Wireless LAN with Range Extender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200525" y="1741340"/>
            <a:ext cx="3362325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Wired Connection Using an Ethernet NIC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4" y="1293519"/>
            <a:ext cx="3726006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3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Gateway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67" y="1384684"/>
            <a:ext cx="6671266" cy="4477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69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Gateway </a:t>
            </a:r>
            <a:r>
              <a:rPr lang="en-US" dirty="0" err="1"/>
              <a:t>củaHost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5" y="1608170"/>
            <a:ext cx="3748379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775" y="1612249"/>
            <a:ext cx="40005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66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tại</a:t>
            </a:r>
            <a:r>
              <a:rPr lang="en-US" dirty="0"/>
              <a:t> Router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592" y="1315663"/>
            <a:ext cx="6646817" cy="505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8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Bảng</a:t>
            </a:r>
            <a:r>
              <a:rPr lang="en-US" dirty="0"/>
              <a:t> routing </a:t>
            </a:r>
            <a:r>
              <a:rPr lang="en-US" dirty="0" err="1"/>
              <a:t>tại</a:t>
            </a:r>
            <a:r>
              <a:rPr lang="en-US" dirty="0"/>
              <a:t> Router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406" y="1238248"/>
            <a:ext cx="6179189" cy="5129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48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bảng</a:t>
            </a:r>
            <a:r>
              <a:rPr lang="en-US" dirty="0"/>
              <a:t> routing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7" y="1239549"/>
            <a:ext cx="6662056" cy="3072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1886" y="4490357"/>
            <a:ext cx="8376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Route source </a:t>
            </a:r>
            <a:r>
              <a:rPr lang="en-US" dirty="0">
                <a:solidFill>
                  <a:srgbClr val="435153"/>
                </a:solidFill>
              </a:rPr>
              <a:t>– Identifies how the network was learned by the router.</a:t>
            </a:r>
          </a:p>
          <a:p>
            <a:endParaRPr lang="en-US" dirty="0">
              <a:solidFill>
                <a:srgbClr val="435153"/>
              </a:solidFill>
            </a:endParaRPr>
          </a:p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Destination network </a:t>
            </a:r>
            <a:r>
              <a:rPr lang="en-US" dirty="0">
                <a:solidFill>
                  <a:srgbClr val="435153"/>
                </a:solidFill>
              </a:rPr>
              <a:t>– Identifies the destination network and how it was learned.</a:t>
            </a:r>
          </a:p>
          <a:p>
            <a:endParaRPr lang="en-US" dirty="0">
              <a:solidFill>
                <a:srgbClr val="435153"/>
              </a:solidFill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Outgoing interface </a:t>
            </a:r>
            <a:r>
              <a:rPr lang="en-US" dirty="0">
                <a:solidFill>
                  <a:srgbClr val="435153"/>
                </a:solidFill>
              </a:rPr>
              <a:t>– Identifies the exit interface to use to forward a packet toward the final destination.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077687" y="4311803"/>
            <a:ext cx="410704" cy="2910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616529" y="4311802"/>
            <a:ext cx="1266156" cy="7990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877786" y="4311803"/>
            <a:ext cx="3678356" cy="14031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36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dòng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23" y="1530123"/>
            <a:ext cx="7492155" cy="465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1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Giới</a:t>
            </a:r>
            <a:r>
              <a:rPr lang="en-US" altLang="en-US" dirty="0"/>
              <a:t> </a:t>
            </a:r>
            <a:r>
              <a:rPr lang="en-US" altLang="en-US" dirty="0" err="1"/>
              <a:t>thiệu</a:t>
            </a:r>
            <a:r>
              <a:rPr lang="en-US" altLang="en-US" dirty="0"/>
              <a:t> </a:t>
            </a:r>
            <a:r>
              <a:rPr lang="en-US" altLang="en-US" dirty="0" err="1"/>
              <a:t>về</a:t>
            </a:r>
            <a:r>
              <a:rPr lang="en-US" altLang="en-US" dirty="0"/>
              <a:t> </a:t>
            </a:r>
            <a:r>
              <a:rPr lang="en-US" altLang="en-US" dirty="0" err="1"/>
              <a:t>định</a:t>
            </a:r>
            <a:r>
              <a:rPr lang="en-US" altLang="en-US" dirty="0"/>
              <a:t> </a:t>
            </a:r>
            <a:r>
              <a:rPr lang="en-US" altLang="en-US" dirty="0" err="1"/>
              <a:t>tuyến</a:t>
            </a:r>
            <a:endParaRPr lang="en-US" altLang="en-US" dirty="0"/>
          </a:p>
        </p:txBody>
      </p:sp>
      <p:grpSp>
        <p:nvGrpSpPr>
          <p:cNvPr id="184324" name="Group 322"/>
          <p:cNvGrpSpPr>
            <a:grpSpLocks/>
          </p:cNvGrpSpPr>
          <p:nvPr/>
        </p:nvGrpSpPr>
        <p:grpSpPr bwMode="auto">
          <a:xfrm>
            <a:off x="304800" y="2057400"/>
            <a:ext cx="8453438" cy="4533900"/>
            <a:chOff x="49" y="960"/>
            <a:chExt cx="5660" cy="3336"/>
          </a:xfrm>
        </p:grpSpPr>
        <p:sp>
          <p:nvSpPr>
            <p:cNvPr id="184325" name="Line 4"/>
            <p:cNvSpPr>
              <a:spLocks noChangeShapeType="1"/>
            </p:cNvSpPr>
            <p:nvPr/>
          </p:nvSpPr>
          <p:spPr bwMode="auto">
            <a:xfrm flipV="1">
              <a:off x="188" y="2825"/>
              <a:ext cx="374" cy="4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326" name="Line 5"/>
            <p:cNvSpPr>
              <a:spLocks noChangeShapeType="1"/>
            </p:cNvSpPr>
            <p:nvPr/>
          </p:nvSpPr>
          <p:spPr bwMode="auto">
            <a:xfrm flipH="1" flipV="1">
              <a:off x="578" y="2891"/>
              <a:ext cx="97" cy="6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327" name="Line 6"/>
            <p:cNvSpPr>
              <a:spLocks noChangeShapeType="1"/>
            </p:cNvSpPr>
            <p:nvPr/>
          </p:nvSpPr>
          <p:spPr bwMode="auto">
            <a:xfrm flipH="1" flipV="1">
              <a:off x="711" y="2727"/>
              <a:ext cx="600" cy="67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328" name="Line 7"/>
            <p:cNvSpPr>
              <a:spLocks noChangeShapeType="1"/>
            </p:cNvSpPr>
            <p:nvPr/>
          </p:nvSpPr>
          <p:spPr bwMode="auto">
            <a:xfrm flipV="1">
              <a:off x="4901" y="1666"/>
              <a:ext cx="164" cy="4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329" name="Line 8"/>
            <p:cNvSpPr>
              <a:spLocks noChangeShapeType="1"/>
            </p:cNvSpPr>
            <p:nvPr/>
          </p:nvSpPr>
          <p:spPr bwMode="auto">
            <a:xfrm flipH="1" flipV="1">
              <a:off x="5337" y="1625"/>
              <a:ext cx="169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330" name="Line 9"/>
            <p:cNvSpPr>
              <a:spLocks noChangeShapeType="1"/>
            </p:cNvSpPr>
            <p:nvPr/>
          </p:nvSpPr>
          <p:spPr bwMode="auto">
            <a:xfrm flipV="1">
              <a:off x="5173" y="1717"/>
              <a:ext cx="0" cy="8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4331" name="Group 10"/>
            <p:cNvGrpSpPr>
              <a:grpSpLocks/>
            </p:cNvGrpSpPr>
            <p:nvPr/>
          </p:nvGrpSpPr>
          <p:grpSpPr bwMode="auto">
            <a:xfrm>
              <a:off x="4977" y="2405"/>
              <a:ext cx="461" cy="394"/>
              <a:chOff x="4977" y="2021"/>
              <a:chExt cx="461" cy="394"/>
            </a:xfrm>
          </p:grpSpPr>
          <p:grpSp>
            <p:nvGrpSpPr>
              <p:cNvPr id="184621" name="Group 11"/>
              <p:cNvGrpSpPr>
                <a:grpSpLocks/>
              </p:cNvGrpSpPr>
              <p:nvPr/>
            </p:nvGrpSpPr>
            <p:grpSpPr bwMode="auto">
              <a:xfrm>
                <a:off x="4984" y="2031"/>
                <a:ext cx="454" cy="384"/>
                <a:chOff x="4984" y="2031"/>
                <a:chExt cx="454" cy="384"/>
              </a:xfrm>
            </p:grpSpPr>
            <p:sp>
              <p:nvSpPr>
                <p:cNvPr id="184633" name="Freeform 12"/>
                <p:cNvSpPr>
                  <a:spLocks/>
                </p:cNvSpPr>
                <p:nvPr/>
              </p:nvSpPr>
              <p:spPr bwMode="auto">
                <a:xfrm>
                  <a:off x="4984" y="2239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634" name="Freeform 13"/>
                <p:cNvSpPr>
                  <a:spLocks/>
                </p:cNvSpPr>
                <p:nvPr/>
              </p:nvSpPr>
              <p:spPr bwMode="auto">
                <a:xfrm>
                  <a:off x="4984" y="2239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635" name="Rectangle 14"/>
                <p:cNvSpPr>
                  <a:spLocks noChangeArrowheads="1"/>
                </p:cNvSpPr>
                <p:nvPr/>
              </p:nvSpPr>
              <p:spPr bwMode="auto">
                <a:xfrm>
                  <a:off x="4984" y="2281"/>
                  <a:ext cx="374" cy="8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4636" name="Arc 15"/>
                <p:cNvSpPr>
                  <a:spLocks/>
                </p:cNvSpPr>
                <p:nvPr/>
              </p:nvSpPr>
              <p:spPr bwMode="auto">
                <a:xfrm>
                  <a:off x="5332" y="2306"/>
                  <a:ext cx="86" cy="59"/>
                </a:xfrm>
                <a:custGeom>
                  <a:avLst/>
                  <a:gdLst>
                    <a:gd name="T0" fmla="*/ 0 w 25965"/>
                    <a:gd name="T1" fmla="*/ 0 h 26657"/>
                    <a:gd name="T2" fmla="*/ 0 w 25965"/>
                    <a:gd name="T3" fmla="*/ 0 h 26657"/>
                    <a:gd name="T4" fmla="*/ 0 w 25965"/>
                    <a:gd name="T5" fmla="*/ 0 h 26657"/>
                    <a:gd name="T6" fmla="*/ 0 60000 65536"/>
                    <a:gd name="T7" fmla="*/ 0 60000 65536"/>
                    <a:gd name="T8" fmla="*/ 0 60000 65536"/>
                    <a:gd name="T9" fmla="*/ 0 w 25965"/>
                    <a:gd name="T10" fmla="*/ 0 h 26657"/>
                    <a:gd name="T11" fmla="*/ 25965 w 25965"/>
                    <a:gd name="T12" fmla="*/ 26657 h 2665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65" h="26657" fill="none" extrusionOk="0">
                      <a:moveTo>
                        <a:pt x="-1" y="445"/>
                      </a:moveTo>
                      <a:cubicBezTo>
                        <a:pt x="1436" y="149"/>
                        <a:pt x="2898" y="-1"/>
                        <a:pt x="4365" y="0"/>
                      </a:cubicBezTo>
                      <a:cubicBezTo>
                        <a:pt x="16294" y="0"/>
                        <a:pt x="25965" y="9670"/>
                        <a:pt x="25965" y="21600"/>
                      </a:cubicBezTo>
                      <a:cubicBezTo>
                        <a:pt x="25965" y="23303"/>
                        <a:pt x="25763" y="25000"/>
                        <a:pt x="25364" y="26656"/>
                      </a:cubicBezTo>
                    </a:path>
                    <a:path w="25965" h="26657" stroke="0" extrusionOk="0">
                      <a:moveTo>
                        <a:pt x="-1" y="445"/>
                      </a:moveTo>
                      <a:cubicBezTo>
                        <a:pt x="1436" y="149"/>
                        <a:pt x="2898" y="-1"/>
                        <a:pt x="4365" y="0"/>
                      </a:cubicBezTo>
                      <a:cubicBezTo>
                        <a:pt x="16294" y="0"/>
                        <a:pt x="25965" y="9670"/>
                        <a:pt x="25965" y="21600"/>
                      </a:cubicBezTo>
                      <a:cubicBezTo>
                        <a:pt x="25965" y="23303"/>
                        <a:pt x="25763" y="25000"/>
                        <a:pt x="25364" y="26656"/>
                      </a:cubicBezTo>
                      <a:lnTo>
                        <a:pt x="4365" y="21600"/>
                      </a:lnTo>
                      <a:lnTo>
                        <a:pt x="-1" y="445"/>
                      </a:lnTo>
                      <a:close/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637" name="AutoShape 16"/>
                <p:cNvSpPr>
                  <a:spLocks noChangeArrowheads="1"/>
                </p:cNvSpPr>
                <p:nvPr/>
              </p:nvSpPr>
              <p:spPr bwMode="auto">
                <a:xfrm>
                  <a:off x="5389" y="2338"/>
                  <a:ext cx="49" cy="77"/>
                </a:xfrm>
                <a:prstGeom prst="roundRect">
                  <a:avLst>
                    <a:gd name="adj" fmla="val 17856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184638" name="Group 17"/>
                <p:cNvGrpSpPr>
                  <a:grpSpLocks/>
                </p:cNvGrpSpPr>
                <p:nvPr/>
              </p:nvGrpSpPr>
              <p:grpSpPr bwMode="auto">
                <a:xfrm>
                  <a:off x="5033" y="2031"/>
                  <a:ext cx="277" cy="226"/>
                  <a:chOff x="5033" y="2031"/>
                  <a:chExt cx="277" cy="226"/>
                </a:xfrm>
              </p:grpSpPr>
              <p:sp>
                <p:nvSpPr>
                  <p:cNvPr id="184639" name="Freeform 18"/>
                  <p:cNvSpPr>
                    <a:spLocks/>
                  </p:cNvSpPr>
                  <p:nvPr/>
                </p:nvSpPr>
                <p:spPr bwMode="auto">
                  <a:xfrm>
                    <a:off x="5047" y="2031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640" name="Freeform 19"/>
                  <p:cNvSpPr>
                    <a:spLocks/>
                  </p:cNvSpPr>
                  <p:nvPr/>
                </p:nvSpPr>
                <p:spPr bwMode="auto">
                  <a:xfrm>
                    <a:off x="5047" y="2031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641" name="AutoShape 20"/>
                  <p:cNvSpPr>
                    <a:spLocks noChangeArrowheads="1"/>
                  </p:cNvSpPr>
                  <p:nvPr/>
                </p:nvSpPr>
                <p:spPr bwMode="auto">
                  <a:xfrm>
                    <a:off x="5033" y="2056"/>
                    <a:ext cx="277" cy="20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4642" name="AutoShape 21"/>
                  <p:cNvSpPr>
                    <a:spLocks noChangeArrowheads="1"/>
                  </p:cNvSpPr>
                  <p:nvPr/>
                </p:nvSpPr>
                <p:spPr bwMode="auto">
                  <a:xfrm>
                    <a:off x="5057" y="2080"/>
                    <a:ext cx="225" cy="149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</p:grpSp>
          <p:grpSp>
            <p:nvGrpSpPr>
              <p:cNvPr id="184622" name="Group 22"/>
              <p:cNvGrpSpPr>
                <a:grpSpLocks/>
              </p:cNvGrpSpPr>
              <p:nvPr/>
            </p:nvGrpSpPr>
            <p:grpSpPr bwMode="auto">
              <a:xfrm>
                <a:off x="4977" y="2021"/>
                <a:ext cx="454" cy="384"/>
                <a:chOff x="4977" y="2021"/>
                <a:chExt cx="454" cy="384"/>
              </a:xfrm>
            </p:grpSpPr>
            <p:sp>
              <p:nvSpPr>
                <p:cNvPr id="184623" name="Freeform 23"/>
                <p:cNvSpPr>
                  <a:spLocks/>
                </p:cNvSpPr>
                <p:nvPr/>
              </p:nvSpPr>
              <p:spPr bwMode="auto">
                <a:xfrm>
                  <a:off x="4977" y="2229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624" name="Freeform 24"/>
                <p:cNvSpPr>
                  <a:spLocks/>
                </p:cNvSpPr>
                <p:nvPr/>
              </p:nvSpPr>
              <p:spPr bwMode="auto">
                <a:xfrm>
                  <a:off x="4977" y="2229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625" name="Rectangle 25"/>
                <p:cNvSpPr>
                  <a:spLocks noChangeArrowheads="1"/>
                </p:cNvSpPr>
                <p:nvPr/>
              </p:nvSpPr>
              <p:spPr bwMode="auto">
                <a:xfrm>
                  <a:off x="4977" y="2271"/>
                  <a:ext cx="374" cy="81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4626" name="Arc 26"/>
                <p:cNvSpPr>
                  <a:spLocks/>
                </p:cNvSpPr>
                <p:nvPr/>
              </p:nvSpPr>
              <p:spPr bwMode="auto">
                <a:xfrm>
                  <a:off x="5325" y="2295"/>
                  <a:ext cx="85" cy="59"/>
                </a:xfrm>
                <a:custGeom>
                  <a:avLst/>
                  <a:gdLst>
                    <a:gd name="T0" fmla="*/ 0 w 25994"/>
                    <a:gd name="T1" fmla="*/ 0 h 26712"/>
                    <a:gd name="T2" fmla="*/ 0 w 25994"/>
                    <a:gd name="T3" fmla="*/ 0 h 26712"/>
                    <a:gd name="T4" fmla="*/ 0 w 25994"/>
                    <a:gd name="T5" fmla="*/ 0 h 26712"/>
                    <a:gd name="T6" fmla="*/ 0 60000 65536"/>
                    <a:gd name="T7" fmla="*/ 0 60000 65536"/>
                    <a:gd name="T8" fmla="*/ 0 60000 65536"/>
                    <a:gd name="T9" fmla="*/ 0 w 25994"/>
                    <a:gd name="T10" fmla="*/ 0 h 26712"/>
                    <a:gd name="T11" fmla="*/ 25994 w 25994"/>
                    <a:gd name="T12" fmla="*/ 26712 h 267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94" h="26712" fill="none" extrusionOk="0">
                      <a:moveTo>
                        <a:pt x="-1" y="451"/>
                      </a:moveTo>
                      <a:cubicBezTo>
                        <a:pt x="1445" y="151"/>
                        <a:pt x="2917" y="-1"/>
                        <a:pt x="4394" y="0"/>
                      </a:cubicBezTo>
                      <a:cubicBezTo>
                        <a:pt x="16323" y="0"/>
                        <a:pt x="25994" y="9670"/>
                        <a:pt x="25994" y="21600"/>
                      </a:cubicBezTo>
                      <a:cubicBezTo>
                        <a:pt x="25994" y="23322"/>
                        <a:pt x="25787" y="25038"/>
                        <a:pt x="25380" y="26712"/>
                      </a:cubicBezTo>
                    </a:path>
                    <a:path w="25994" h="26712" stroke="0" extrusionOk="0">
                      <a:moveTo>
                        <a:pt x="-1" y="451"/>
                      </a:moveTo>
                      <a:cubicBezTo>
                        <a:pt x="1445" y="151"/>
                        <a:pt x="2917" y="-1"/>
                        <a:pt x="4394" y="0"/>
                      </a:cubicBezTo>
                      <a:cubicBezTo>
                        <a:pt x="16323" y="0"/>
                        <a:pt x="25994" y="9670"/>
                        <a:pt x="25994" y="21600"/>
                      </a:cubicBezTo>
                      <a:cubicBezTo>
                        <a:pt x="25994" y="23322"/>
                        <a:pt x="25787" y="25038"/>
                        <a:pt x="25380" y="26712"/>
                      </a:cubicBezTo>
                      <a:lnTo>
                        <a:pt x="4394" y="21600"/>
                      </a:lnTo>
                      <a:lnTo>
                        <a:pt x="-1" y="451"/>
                      </a:lnTo>
                      <a:close/>
                    </a:path>
                  </a:pathLst>
                </a:custGeom>
                <a:noFill/>
                <a:ln w="11113">
                  <a:solidFill>
                    <a:srgbClr val="B7B79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627" name="AutoShape 27"/>
                <p:cNvSpPr>
                  <a:spLocks noChangeArrowheads="1"/>
                </p:cNvSpPr>
                <p:nvPr/>
              </p:nvSpPr>
              <p:spPr bwMode="auto">
                <a:xfrm>
                  <a:off x="5382" y="2327"/>
                  <a:ext cx="49" cy="78"/>
                </a:xfrm>
                <a:prstGeom prst="roundRect">
                  <a:avLst>
                    <a:gd name="adj" fmla="val 17856"/>
                  </a:avLst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184628" name="Group 28"/>
                <p:cNvGrpSpPr>
                  <a:grpSpLocks/>
                </p:cNvGrpSpPr>
                <p:nvPr/>
              </p:nvGrpSpPr>
              <p:grpSpPr bwMode="auto">
                <a:xfrm>
                  <a:off x="5026" y="2021"/>
                  <a:ext cx="277" cy="225"/>
                  <a:chOff x="5026" y="2021"/>
                  <a:chExt cx="277" cy="225"/>
                </a:xfrm>
              </p:grpSpPr>
              <p:sp>
                <p:nvSpPr>
                  <p:cNvPr id="184629" name="Freeform 29"/>
                  <p:cNvSpPr>
                    <a:spLocks/>
                  </p:cNvSpPr>
                  <p:nvPr/>
                </p:nvSpPr>
                <p:spPr bwMode="auto">
                  <a:xfrm>
                    <a:off x="5040" y="2021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9C9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630" name="Freeform 30"/>
                  <p:cNvSpPr>
                    <a:spLocks/>
                  </p:cNvSpPr>
                  <p:nvPr/>
                </p:nvSpPr>
                <p:spPr bwMode="auto">
                  <a:xfrm>
                    <a:off x="5040" y="2021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9C9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631" name="AutoShape 31"/>
                  <p:cNvSpPr>
                    <a:spLocks noChangeArrowheads="1"/>
                  </p:cNvSpPr>
                  <p:nvPr/>
                </p:nvSpPr>
                <p:spPr bwMode="auto">
                  <a:xfrm>
                    <a:off x="5026" y="2045"/>
                    <a:ext cx="277" cy="20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B7B79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4632" name="AutoShape 32"/>
                  <p:cNvSpPr>
                    <a:spLocks noChangeArrowheads="1"/>
                  </p:cNvSpPr>
                  <p:nvPr/>
                </p:nvSpPr>
                <p:spPr bwMode="auto">
                  <a:xfrm>
                    <a:off x="5050" y="2070"/>
                    <a:ext cx="225" cy="148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</p:grpSp>
        </p:grpSp>
        <p:grpSp>
          <p:nvGrpSpPr>
            <p:cNvPr id="184332" name="Group 33"/>
            <p:cNvGrpSpPr>
              <a:grpSpLocks/>
            </p:cNvGrpSpPr>
            <p:nvPr/>
          </p:nvGrpSpPr>
          <p:grpSpPr bwMode="auto">
            <a:xfrm>
              <a:off x="1124" y="3302"/>
              <a:ext cx="461" cy="394"/>
              <a:chOff x="1124" y="2918"/>
              <a:chExt cx="461" cy="394"/>
            </a:xfrm>
          </p:grpSpPr>
          <p:grpSp>
            <p:nvGrpSpPr>
              <p:cNvPr id="184599" name="Group 34"/>
              <p:cNvGrpSpPr>
                <a:grpSpLocks/>
              </p:cNvGrpSpPr>
              <p:nvPr/>
            </p:nvGrpSpPr>
            <p:grpSpPr bwMode="auto">
              <a:xfrm>
                <a:off x="1131" y="2928"/>
                <a:ext cx="454" cy="384"/>
                <a:chOff x="1131" y="2928"/>
                <a:chExt cx="454" cy="384"/>
              </a:xfrm>
            </p:grpSpPr>
            <p:sp>
              <p:nvSpPr>
                <p:cNvPr id="184611" name="Freeform 35"/>
                <p:cNvSpPr>
                  <a:spLocks/>
                </p:cNvSpPr>
                <p:nvPr/>
              </p:nvSpPr>
              <p:spPr bwMode="auto">
                <a:xfrm>
                  <a:off x="1131" y="3136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612" name="Freeform 36"/>
                <p:cNvSpPr>
                  <a:spLocks/>
                </p:cNvSpPr>
                <p:nvPr/>
              </p:nvSpPr>
              <p:spPr bwMode="auto">
                <a:xfrm>
                  <a:off x="1131" y="3136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613" name="Rectangle 37"/>
                <p:cNvSpPr>
                  <a:spLocks noChangeArrowheads="1"/>
                </p:cNvSpPr>
                <p:nvPr/>
              </p:nvSpPr>
              <p:spPr bwMode="auto">
                <a:xfrm>
                  <a:off x="1131" y="3178"/>
                  <a:ext cx="374" cy="8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4614" name="Arc 38"/>
                <p:cNvSpPr>
                  <a:spLocks/>
                </p:cNvSpPr>
                <p:nvPr/>
              </p:nvSpPr>
              <p:spPr bwMode="auto">
                <a:xfrm>
                  <a:off x="1479" y="3203"/>
                  <a:ext cx="86" cy="59"/>
                </a:xfrm>
                <a:custGeom>
                  <a:avLst/>
                  <a:gdLst>
                    <a:gd name="T0" fmla="*/ 0 w 25965"/>
                    <a:gd name="T1" fmla="*/ 0 h 26657"/>
                    <a:gd name="T2" fmla="*/ 0 w 25965"/>
                    <a:gd name="T3" fmla="*/ 0 h 26657"/>
                    <a:gd name="T4" fmla="*/ 0 w 25965"/>
                    <a:gd name="T5" fmla="*/ 0 h 26657"/>
                    <a:gd name="T6" fmla="*/ 0 60000 65536"/>
                    <a:gd name="T7" fmla="*/ 0 60000 65536"/>
                    <a:gd name="T8" fmla="*/ 0 60000 65536"/>
                    <a:gd name="T9" fmla="*/ 0 w 25965"/>
                    <a:gd name="T10" fmla="*/ 0 h 26657"/>
                    <a:gd name="T11" fmla="*/ 25965 w 25965"/>
                    <a:gd name="T12" fmla="*/ 26657 h 2665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65" h="26657" fill="none" extrusionOk="0">
                      <a:moveTo>
                        <a:pt x="-1" y="445"/>
                      </a:moveTo>
                      <a:cubicBezTo>
                        <a:pt x="1436" y="149"/>
                        <a:pt x="2898" y="-1"/>
                        <a:pt x="4365" y="0"/>
                      </a:cubicBezTo>
                      <a:cubicBezTo>
                        <a:pt x="16294" y="0"/>
                        <a:pt x="25965" y="9670"/>
                        <a:pt x="25965" y="21600"/>
                      </a:cubicBezTo>
                      <a:cubicBezTo>
                        <a:pt x="25965" y="23303"/>
                        <a:pt x="25763" y="25000"/>
                        <a:pt x="25364" y="26656"/>
                      </a:cubicBezTo>
                    </a:path>
                    <a:path w="25965" h="26657" stroke="0" extrusionOk="0">
                      <a:moveTo>
                        <a:pt x="-1" y="445"/>
                      </a:moveTo>
                      <a:cubicBezTo>
                        <a:pt x="1436" y="149"/>
                        <a:pt x="2898" y="-1"/>
                        <a:pt x="4365" y="0"/>
                      </a:cubicBezTo>
                      <a:cubicBezTo>
                        <a:pt x="16294" y="0"/>
                        <a:pt x="25965" y="9670"/>
                        <a:pt x="25965" y="21600"/>
                      </a:cubicBezTo>
                      <a:cubicBezTo>
                        <a:pt x="25965" y="23303"/>
                        <a:pt x="25763" y="25000"/>
                        <a:pt x="25364" y="26656"/>
                      </a:cubicBezTo>
                      <a:lnTo>
                        <a:pt x="4365" y="21600"/>
                      </a:lnTo>
                      <a:lnTo>
                        <a:pt x="-1" y="445"/>
                      </a:lnTo>
                      <a:close/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615" name="AutoShape 39"/>
                <p:cNvSpPr>
                  <a:spLocks noChangeArrowheads="1"/>
                </p:cNvSpPr>
                <p:nvPr/>
              </p:nvSpPr>
              <p:spPr bwMode="auto">
                <a:xfrm>
                  <a:off x="1536" y="3235"/>
                  <a:ext cx="49" cy="77"/>
                </a:xfrm>
                <a:prstGeom prst="roundRect">
                  <a:avLst>
                    <a:gd name="adj" fmla="val 17856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184616" name="Group 40"/>
                <p:cNvGrpSpPr>
                  <a:grpSpLocks/>
                </p:cNvGrpSpPr>
                <p:nvPr/>
              </p:nvGrpSpPr>
              <p:grpSpPr bwMode="auto">
                <a:xfrm>
                  <a:off x="1180" y="2928"/>
                  <a:ext cx="277" cy="226"/>
                  <a:chOff x="1180" y="2928"/>
                  <a:chExt cx="277" cy="226"/>
                </a:xfrm>
              </p:grpSpPr>
              <p:sp>
                <p:nvSpPr>
                  <p:cNvPr id="184617" name="Freeform 41"/>
                  <p:cNvSpPr>
                    <a:spLocks/>
                  </p:cNvSpPr>
                  <p:nvPr/>
                </p:nvSpPr>
                <p:spPr bwMode="auto">
                  <a:xfrm>
                    <a:off x="1194" y="2928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618" name="Freeform 42"/>
                  <p:cNvSpPr>
                    <a:spLocks/>
                  </p:cNvSpPr>
                  <p:nvPr/>
                </p:nvSpPr>
                <p:spPr bwMode="auto">
                  <a:xfrm>
                    <a:off x="1194" y="2928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619" name="AutoShape 43"/>
                  <p:cNvSpPr>
                    <a:spLocks noChangeArrowheads="1"/>
                  </p:cNvSpPr>
                  <p:nvPr/>
                </p:nvSpPr>
                <p:spPr bwMode="auto">
                  <a:xfrm>
                    <a:off x="1180" y="2953"/>
                    <a:ext cx="277" cy="20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4620" name="AutoShape 44"/>
                  <p:cNvSpPr>
                    <a:spLocks noChangeArrowheads="1"/>
                  </p:cNvSpPr>
                  <p:nvPr/>
                </p:nvSpPr>
                <p:spPr bwMode="auto">
                  <a:xfrm>
                    <a:off x="1204" y="2977"/>
                    <a:ext cx="225" cy="149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</p:grpSp>
          <p:grpSp>
            <p:nvGrpSpPr>
              <p:cNvPr id="184600" name="Group 45"/>
              <p:cNvGrpSpPr>
                <a:grpSpLocks/>
              </p:cNvGrpSpPr>
              <p:nvPr/>
            </p:nvGrpSpPr>
            <p:grpSpPr bwMode="auto">
              <a:xfrm>
                <a:off x="1124" y="2918"/>
                <a:ext cx="454" cy="384"/>
                <a:chOff x="1124" y="2918"/>
                <a:chExt cx="454" cy="384"/>
              </a:xfrm>
            </p:grpSpPr>
            <p:sp>
              <p:nvSpPr>
                <p:cNvPr id="184601" name="Freeform 46"/>
                <p:cNvSpPr>
                  <a:spLocks/>
                </p:cNvSpPr>
                <p:nvPr/>
              </p:nvSpPr>
              <p:spPr bwMode="auto">
                <a:xfrm>
                  <a:off x="1124" y="3126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602" name="Freeform 47"/>
                <p:cNvSpPr>
                  <a:spLocks/>
                </p:cNvSpPr>
                <p:nvPr/>
              </p:nvSpPr>
              <p:spPr bwMode="auto">
                <a:xfrm>
                  <a:off x="1124" y="3126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603" name="Rectangle 48"/>
                <p:cNvSpPr>
                  <a:spLocks noChangeArrowheads="1"/>
                </p:cNvSpPr>
                <p:nvPr/>
              </p:nvSpPr>
              <p:spPr bwMode="auto">
                <a:xfrm>
                  <a:off x="1124" y="3168"/>
                  <a:ext cx="374" cy="81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4604" name="Arc 49"/>
                <p:cNvSpPr>
                  <a:spLocks/>
                </p:cNvSpPr>
                <p:nvPr/>
              </p:nvSpPr>
              <p:spPr bwMode="auto">
                <a:xfrm>
                  <a:off x="1472" y="3192"/>
                  <a:ext cx="85" cy="59"/>
                </a:xfrm>
                <a:custGeom>
                  <a:avLst/>
                  <a:gdLst>
                    <a:gd name="T0" fmla="*/ 0 w 25994"/>
                    <a:gd name="T1" fmla="*/ 0 h 26712"/>
                    <a:gd name="T2" fmla="*/ 0 w 25994"/>
                    <a:gd name="T3" fmla="*/ 0 h 26712"/>
                    <a:gd name="T4" fmla="*/ 0 w 25994"/>
                    <a:gd name="T5" fmla="*/ 0 h 26712"/>
                    <a:gd name="T6" fmla="*/ 0 60000 65536"/>
                    <a:gd name="T7" fmla="*/ 0 60000 65536"/>
                    <a:gd name="T8" fmla="*/ 0 60000 65536"/>
                    <a:gd name="T9" fmla="*/ 0 w 25994"/>
                    <a:gd name="T10" fmla="*/ 0 h 26712"/>
                    <a:gd name="T11" fmla="*/ 25994 w 25994"/>
                    <a:gd name="T12" fmla="*/ 26712 h 267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94" h="26712" fill="none" extrusionOk="0">
                      <a:moveTo>
                        <a:pt x="-1" y="451"/>
                      </a:moveTo>
                      <a:cubicBezTo>
                        <a:pt x="1445" y="151"/>
                        <a:pt x="2917" y="-1"/>
                        <a:pt x="4394" y="0"/>
                      </a:cubicBezTo>
                      <a:cubicBezTo>
                        <a:pt x="16323" y="0"/>
                        <a:pt x="25994" y="9670"/>
                        <a:pt x="25994" y="21600"/>
                      </a:cubicBezTo>
                      <a:cubicBezTo>
                        <a:pt x="25994" y="23322"/>
                        <a:pt x="25787" y="25038"/>
                        <a:pt x="25380" y="26712"/>
                      </a:cubicBezTo>
                    </a:path>
                    <a:path w="25994" h="26712" stroke="0" extrusionOk="0">
                      <a:moveTo>
                        <a:pt x="-1" y="451"/>
                      </a:moveTo>
                      <a:cubicBezTo>
                        <a:pt x="1445" y="151"/>
                        <a:pt x="2917" y="-1"/>
                        <a:pt x="4394" y="0"/>
                      </a:cubicBezTo>
                      <a:cubicBezTo>
                        <a:pt x="16323" y="0"/>
                        <a:pt x="25994" y="9670"/>
                        <a:pt x="25994" y="21600"/>
                      </a:cubicBezTo>
                      <a:cubicBezTo>
                        <a:pt x="25994" y="23322"/>
                        <a:pt x="25787" y="25038"/>
                        <a:pt x="25380" y="26712"/>
                      </a:cubicBezTo>
                      <a:lnTo>
                        <a:pt x="4394" y="21600"/>
                      </a:lnTo>
                      <a:lnTo>
                        <a:pt x="-1" y="451"/>
                      </a:lnTo>
                      <a:close/>
                    </a:path>
                  </a:pathLst>
                </a:custGeom>
                <a:noFill/>
                <a:ln w="11113">
                  <a:solidFill>
                    <a:srgbClr val="B7B79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605" name="AutoShape 50"/>
                <p:cNvSpPr>
                  <a:spLocks noChangeArrowheads="1"/>
                </p:cNvSpPr>
                <p:nvPr/>
              </p:nvSpPr>
              <p:spPr bwMode="auto">
                <a:xfrm>
                  <a:off x="1529" y="3224"/>
                  <a:ext cx="49" cy="78"/>
                </a:xfrm>
                <a:prstGeom prst="roundRect">
                  <a:avLst>
                    <a:gd name="adj" fmla="val 17856"/>
                  </a:avLst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184606" name="Group 51"/>
                <p:cNvGrpSpPr>
                  <a:grpSpLocks/>
                </p:cNvGrpSpPr>
                <p:nvPr/>
              </p:nvGrpSpPr>
              <p:grpSpPr bwMode="auto">
                <a:xfrm>
                  <a:off x="1173" y="2918"/>
                  <a:ext cx="277" cy="225"/>
                  <a:chOff x="1173" y="2918"/>
                  <a:chExt cx="277" cy="225"/>
                </a:xfrm>
              </p:grpSpPr>
              <p:sp>
                <p:nvSpPr>
                  <p:cNvPr id="184607" name="Freeform 52"/>
                  <p:cNvSpPr>
                    <a:spLocks/>
                  </p:cNvSpPr>
                  <p:nvPr/>
                </p:nvSpPr>
                <p:spPr bwMode="auto">
                  <a:xfrm>
                    <a:off x="1187" y="2918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9C9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608" name="Freeform 53"/>
                  <p:cNvSpPr>
                    <a:spLocks/>
                  </p:cNvSpPr>
                  <p:nvPr/>
                </p:nvSpPr>
                <p:spPr bwMode="auto">
                  <a:xfrm>
                    <a:off x="1187" y="2918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9C9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609" name="AutoShape 54"/>
                  <p:cNvSpPr>
                    <a:spLocks noChangeArrowheads="1"/>
                  </p:cNvSpPr>
                  <p:nvPr/>
                </p:nvSpPr>
                <p:spPr bwMode="auto">
                  <a:xfrm>
                    <a:off x="1173" y="2942"/>
                    <a:ext cx="277" cy="20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B7B79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4610" name="AutoShape 55"/>
                  <p:cNvSpPr>
                    <a:spLocks noChangeArrowheads="1"/>
                  </p:cNvSpPr>
                  <p:nvPr/>
                </p:nvSpPr>
                <p:spPr bwMode="auto">
                  <a:xfrm>
                    <a:off x="1197" y="2967"/>
                    <a:ext cx="225" cy="148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</p:grpSp>
        </p:grpSp>
        <p:grpSp>
          <p:nvGrpSpPr>
            <p:cNvPr id="184333" name="Group 56"/>
            <p:cNvGrpSpPr>
              <a:grpSpLocks/>
            </p:cNvGrpSpPr>
            <p:nvPr/>
          </p:nvGrpSpPr>
          <p:grpSpPr bwMode="auto">
            <a:xfrm>
              <a:off x="527" y="3367"/>
              <a:ext cx="461" cy="394"/>
              <a:chOff x="527" y="2983"/>
              <a:chExt cx="461" cy="394"/>
            </a:xfrm>
          </p:grpSpPr>
          <p:grpSp>
            <p:nvGrpSpPr>
              <p:cNvPr id="184577" name="Group 57"/>
              <p:cNvGrpSpPr>
                <a:grpSpLocks/>
              </p:cNvGrpSpPr>
              <p:nvPr/>
            </p:nvGrpSpPr>
            <p:grpSpPr bwMode="auto">
              <a:xfrm>
                <a:off x="534" y="2993"/>
                <a:ext cx="454" cy="384"/>
                <a:chOff x="534" y="2993"/>
                <a:chExt cx="454" cy="384"/>
              </a:xfrm>
            </p:grpSpPr>
            <p:sp>
              <p:nvSpPr>
                <p:cNvPr id="184589" name="Freeform 58"/>
                <p:cNvSpPr>
                  <a:spLocks/>
                </p:cNvSpPr>
                <p:nvPr/>
              </p:nvSpPr>
              <p:spPr bwMode="auto">
                <a:xfrm>
                  <a:off x="534" y="3201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590" name="Freeform 59"/>
                <p:cNvSpPr>
                  <a:spLocks/>
                </p:cNvSpPr>
                <p:nvPr/>
              </p:nvSpPr>
              <p:spPr bwMode="auto">
                <a:xfrm>
                  <a:off x="534" y="3201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591" name="Rectangle 60"/>
                <p:cNvSpPr>
                  <a:spLocks noChangeArrowheads="1"/>
                </p:cNvSpPr>
                <p:nvPr/>
              </p:nvSpPr>
              <p:spPr bwMode="auto">
                <a:xfrm>
                  <a:off x="534" y="3243"/>
                  <a:ext cx="374" cy="8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4592" name="Arc 61"/>
                <p:cNvSpPr>
                  <a:spLocks/>
                </p:cNvSpPr>
                <p:nvPr/>
              </p:nvSpPr>
              <p:spPr bwMode="auto">
                <a:xfrm>
                  <a:off x="882" y="3268"/>
                  <a:ext cx="86" cy="59"/>
                </a:xfrm>
                <a:custGeom>
                  <a:avLst/>
                  <a:gdLst>
                    <a:gd name="T0" fmla="*/ 0 w 25965"/>
                    <a:gd name="T1" fmla="*/ 0 h 26657"/>
                    <a:gd name="T2" fmla="*/ 0 w 25965"/>
                    <a:gd name="T3" fmla="*/ 0 h 26657"/>
                    <a:gd name="T4" fmla="*/ 0 w 25965"/>
                    <a:gd name="T5" fmla="*/ 0 h 26657"/>
                    <a:gd name="T6" fmla="*/ 0 60000 65536"/>
                    <a:gd name="T7" fmla="*/ 0 60000 65536"/>
                    <a:gd name="T8" fmla="*/ 0 60000 65536"/>
                    <a:gd name="T9" fmla="*/ 0 w 25965"/>
                    <a:gd name="T10" fmla="*/ 0 h 26657"/>
                    <a:gd name="T11" fmla="*/ 25965 w 25965"/>
                    <a:gd name="T12" fmla="*/ 26657 h 2665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65" h="26657" fill="none" extrusionOk="0">
                      <a:moveTo>
                        <a:pt x="-1" y="445"/>
                      </a:moveTo>
                      <a:cubicBezTo>
                        <a:pt x="1436" y="149"/>
                        <a:pt x="2898" y="-1"/>
                        <a:pt x="4365" y="0"/>
                      </a:cubicBezTo>
                      <a:cubicBezTo>
                        <a:pt x="16294" y="0"/>
                        <a:pt x="25965" y="9670"/>
                        <a:pt x="25965" y="21600"/>
                      </a:cubicBezTo>
                      <a:cubicBezTo>
                        <a:pt x="25965" y="23303"/>
                        <a:pt x="25763" y="25000"/>
                        <a:pt x="25364" y="26656"/>
                      </a:cubicBezTo>
                    </a:path>
                    <a:path w="25965" h="26657" stroke="0" extrusionOk="0">
                      <a:moveTo>
                        <a:pt x="-1" y="445"/>
                      </a:moveTo>
                      <a:cubicBezTo>
                        <a:pt x="1436" y="149"/>
                        <a:pt x="2898" y="-1"/>
                        <a:pt x="4365" y="0"/>
                      </a:cubicBezTo>
                      <a:cubicBezTo>
                        <a:pt x="16294" y="0"/>
                        <a:pt x="25965" y="9670"/>
                        <a:pt x="25965" y="21600"/>
                      </a:cubicBezTo>
                      <a:cubicBezTo>
                        <a:pt x="25965" y="23303"/>
                        <a:pt x="25763" y="25000"/>
                        <a:pt x="25364" y="26656"/>
                      </a:cubicBezTo>
                      <a:lnTo>
                        <a:pt x="4365" y="21600"/>
                      </a:lnTo>
                      <a:lnTo>
                        <a:pt x="-1" y="445"/>
                      </a:lnTo>
                      <a:close/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593" name="AutoShape 62"/>
                <p:cNvSpPr>
                  <a:spLocks noChangeArrowheads="1"/>
                </p:cNvSpPr>
                <p:nvPr/>
              </p:nvSpPr>
              <p:spPr bwMode="auto">
                <a:xfrm>
                  <a:off x="939" y="3300"/>
                  <a:ext cx="49" cy="77"/>
                </a:xfrm>
                <a:prstGeom prst="roundRect">
                  <a:avLst>
                    <a:gd name="adj" fmla="val 17856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184594" name="Group 63"/>
                <p:cNvGrpSpPr>
                  <a:grpSpLocks/>
                </p:cNvGrpSpPr>
                <p:nvPr/>
              </p:nvGrpSpPr>
              <p:grpSpPr bwMode="auto">
                <a:xfrm>
                  <a:off x="583" y="2993"/>
                  <a:ext cx="277" cy="226"/>
                  <a:chOff x="583" y="2993"/>
                  <a:chExt cx="277" cy="226"/>
                </a:xfrm>
              </p:grpSpPr>
              <p:sp>
                <p:nvSpPr>
                  <p:cNvPr id="184595" name="Freeform 64"/>
                  <p:cNvSpPr>
                    <a:spLocks/>
                  </p:cNvSpPr>
                  <p:nvPr/>
                </p:nvSpPr>
                <p:spPr bwMode="auto">
                  <a:xfrm>
                    <a:off x="597" y="2993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596" name="Freeform 65"/>
                  <p:cNvSpPr>
                    <a:spLocks/>
                  </p:cNvSpPr>
                  <p:nvPr/>
                </p:nvSpPr>
                <p:spPr bwMode="auto">
                  <a:xfrm>
                    <a:off x="597" y="2993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597" name="AutoShape 66"/>
                  <p:cNvSpPr>
                    <a:spLocks noChangeArrowheads="1"/>
                  </p:cNvSpPr>
                  <p:nvPr/>
                </p:nvSpPr>
                <p:spPr bwMode="auto">
                  <a:xfrm>
                    <a:off x="583" y="3018"/>
                    <a:ext cx="277" cy="20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4598" name="AutoShape 67"/>
                  <p:cNvSpPr>
                    <a:spLocks noChangeArrowheads="1"/>
                  </p:cNvSpPr>
                  <p:nvPr/>
                </p:nvSpPr>
                <p:spPr bwMode="auto">
                  <a:xfrm>
                    <a:off x="607" y="3042"/>
                    <a:ext cx="225" cy="149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</p:grpSp>
          <p:grpSp>
            <p:nvGrpSpPr>
              <p:cNvPr id="184578" name="Group 68"/>
              <p:cNvGrpSpPr>
                <a:grpSpLocks/>
              </p:cNvGrpSpPr>
              <p:nvPr/>
            </p:nvGrpSpPr>
            <p:grpSpPr bwMode="auto">
              <a:xfrm>
                <a:off x="527" y="2983"/>
                <a:ext cx="454" cy="384"/>
                <a:chOff x="527" y="2983"/>
                <a:chExt cx="454" cy="384"/>
              </a:xfrm>
            </p:grpSpPr>
            <p:sp>
              <p:nvSpPr>
                <p:cNvPr id="184579" name="Freeform 69"/>
                <p:cNvSpPr>
                  <a:spLocks/>
                </p:cNvSpPr>
                <p:nvPr/>
              </p:nvSpPr>
              <p:spPr bwMode="auto">
                <a:xfrm>
                  <a:off x="527" y="3191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580" name="Freeform 70"/>
                <p:cNvSpPr>
                  <a:spLocks/>
                </p:cNvSpPr>
                <p:nvPr/>
              </p:nvSpPr>
              <p:spPr bwMode="auto">
                <a:xfrm>
                  <a:off x="527" y="3191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581" name="Rectangle 71"/>
                <p:cNvSpPr>
                  <a:spLocks noChangeArrowheads="1"/>
                </p:cNvSpPr>
                <p:nvPr/>
              </p:nvSpPr>
              <p:spPr bwMode="auto">
                <a:xfrm>
                  <a:off x="527" y="3233"/>
                  <a:ext cx="374" cy="81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4582" name="Arc 72"/>
                <p:cNvSpPr>
                  <a:spLocks/>
                </p:cNvSpPr>
                <p:nvPr/>
              </p:nvSpPr>
              <p:spPr bwMode="auto">
                <a:xfrm>
                  <a:off x="875" y="3257"/>
                  <a:ext cx="85" cy="59"/>
                </a:xfrm>
                <a:custGeom>
                  <a:avLst/>
                  <a:gdLst>
                    <a:gd name="T0" fmla="*/ 0 w 25994"/>
                    <a:gd name="T1" fmla="*/ 0 h 26712"/>
                    <a:gd name="T2" fmla="*/ 0 w 25994"/>
                    <a:gd name="T3" fmla="*/ 0 h 26712"/>
                    <a:gd name="T4" fmla="*/ 0 w 25994"/>
                    <a:gd name="T5" fmla="*/ 0 h 26712"/>
                    <a:gd name="T6" fmla="*/ 0 60000 65536"/>
                    <a:gd name="T7" fmla="*/ 0 60000 65536"/>
                    <a:gd name="T8" fmla="*/ 0 60000 65536"/>
                    <a:gd name="T9" fmla="*/ 0 w 25994"/>
                    <a:gd name="T10" fmla="*/ 0 h 26712"/>
                    <a:gd name="T11" fmla="*/ 25994 w 25994"/>
                    <a:gd name="T12" fmla="*/ 26712 h 267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94" h="26712" fill="none" extrusionOk="0">
                      <a:moveTo>
                        <a:pt x="-1" y="451"/>
                      </a:moveTo>
                      <a:cubicBezTo>
                        <a:pt x="1445" y="151"/>
                        <a:pt x="2917" y="-1"/>
                        <a:pt x="4394" y="0"/>
                      </a:cubicBezTo>
                      <a:cubicBezTo>
                        <a:pt x="16323" y="0"/>
                        <a:pt x="25994" y="9670"/>
                        <a:pt x="25994" y="21600"/>
                      </a:cubicBezTo>
                      <a:cubicBezTo>
                        <a:pt x="25994" y="23322"/>
                        <a:pt x="25787" y="25038"/>
                        <a:pt x="25380" y="26712"/>
                      </a:cubicBezTo>
                    </a:path>
                    <a:path w="25994" h="26712" stroke="0" extrusionOk="0">
                      <a:moveTo>
                        <a:pt x="-1" y="451"/>
                      </a:moveTo>
                      <a:cubicBezTo>
                        <a:pt x="1445" y="151"/>
                        <a:pt x="2917" y="-1"/>
                        <a:pt x="4394" y="0"/>
                      </a:cubicBezTo>
                      <a:cubicBezTo>
                        <a:pt x="16323" y="0"/>
                        <a:pt x="25994" y="9670"/>
                        <a:pt x="25994" y="21600"/>
                      </a:cubicBezTo>
                      <a:cubicBezTo>
                        <a:pt x="25994" y="23322"/>
                        <a:pt x="25787" y="25038"/>
                        <a:pt x="25380" y="26712"/>
                      </a:cubicBezTo>
                      <a:lnTo>
                        <a:pt x="4394" y="21600"/>
                      </a:lnTo>
                      <a:lnTo>
                        <a:pt x="-1" y="451"/>
                      </a:lnTo>
                      <a:close/>
                    </a:path>
                  </a:pathLst>
                </a:custGeom>
                <a:noFill/>
                <a:ln w="11113">
                  <a:solidFill>
                    <a:srgbClr val="B7B79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583" name="AutoShape 73"/>
                <p:cNvSpPr>
                  <a:spLocks noChangeArrowheads="1"/>
                </p:cNvSpPr>
                <p:nvPr/>
              </p:nvSpPr>
              <p:spPr bwMode="auto">
                <a:xfrm>
                  <a:off x="932" y="3289"/>
                  <a:ext cx="49" cy="78"/>
                </a:xfrm>
                <a:prstGeom prst="roundRect">
                  <a:avLst>
                    <a:gd name="adj" fmla="val 17856"/>
                  </a:avLst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184584" name="Group 74"/>
                <p:cNvGrpSpPr>
                  <a:grpSpLocks/>
                </p:cNvGrpSpPr>
                <p:nvPr/>
              </p:nvGrpSpPr>
              <p:grpSpPr bwMode="auto">
                <a:xfrm>
                  <a:off x="576" y="2983"/>
                  <a:ext cx="277" cy="225"/>
                  <a:chOff x="576" y="2983"/>
                  <a:chExt cx="277" cy="225"/>
                </a:xfrm>
              </p:grpSpPr>
              <p:sp>
                <p:nvSpPr>
                  <p:cNvPr id="184585" name="Freeform 75"/>
                  <p:cNvSpPr>
                    <a:spLocks/>
                  </p:cNvSpPr>
                  <p:nvPr/>
                </p:nvSpPr>
                <p:spPr bwMode="auto">
                  <a:xfrm>
                    <a:off x="590" y="2983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9C9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586" name="Freeform 76"/>
                  <p:cNvSpPr>
                    <a:spLocks/>
                  </p:cNvSpPr>
                  <p:nvPr/>
                </p:nvSpPr>
                <p:spPr bwMode="auto">
                  <a:xfrm>
                    <a:off x="590" y="2983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9C9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587" name="AutoShape 77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3007"/>
                    <a:ext cx="277" cy="20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B7B79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4588" name="AutoShape 78"/>
                  <p:cNvSpPr>
                    <a:spLocks noChangeArrowheads="1"/>
                  </p:cNvSpPr>
                  <p:nvPr/>
                </p:nvSpPr>
                <p:spPr bwMode="auto">
                  <a:xfrm>
                    <a:off x="600" y="3032"/>
                    <a:ext cx="225" cy="148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</p:grpSp>
        </p:grpSp>
        <p:pic>
          <p:nvPicPr>
            <p:cNvPr id="184334" name="Picture 79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960"/>
              <a:ext cx="3562" cy="2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335" name="Line 80"/>
            <p:cNvSpPr>
              <a:spLocks noChangeShapeType="1"/>
            </p:cNvSpPr>
            <p:nvPr/>
          </p:nvSpPr>
          <p:spPr bwMode="auto">
            <a:xfrm flipV="1">
              <a:off x="1510" y="1464"/>
              <a:ext cx="1406" cy="66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336" name="Line 81"/>
            <p:cNvSpPr>
              <a:spLocks noChangeShapeType="1"/>
            </p:cNvSpPr>
            <p:nvPr/>
          </p:nvSpPr>
          <p:spPr bwMode="auto">
            <a:xfrm>
              <a:off x="1607" y="2148"/>
              <a:ext cx="810" cy="33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337" name="Line 82"/>
            <p:cNvSpPr>
              <a:spLocks noChangeShapeType="1"/>
            </p:cNvSpPr>
            <p:nvPr/>
          </p:nvSpPr>
          <p:spPr bwMode="auto">
            <a:xfrm flipH="1">
              <a:off x="2485" y="1473"/>
              <a:ext cx="437" cy="9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338" name="Line 83"/>
            <p:cNvSpPr>
              <a:spLocks noChangeShapeType="1"/>
            </p:cNvSpPr>
            <p:nvPr/>
          </p:nvSpPr>
          <p:spPr bwMode="auto">
            <a:xfrm>
              <a:off x="2995" y="1501"/>
              <a:ext cx="440" cy="117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339" name="Line 84"/>
            <p:cNvSpPr>
              <a:spLocks noChangeShapeType="1"/>
            </p:cNvSpPr>
            <p:nvPr/>
          </p:nvSpPr>
          <p:spPr bwMode="auto">
            <a:xfrm>
              <a:off x="2519" y="2533"/>
              <a:ext cx="91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340" name="Line 85"/>
            <p:cNvSpPr>
              <a:spLocks noChangeShapeType="1"/>
            </p:cNvSpPr>
            <p:nvPr/>
          </p:nvSpPr>
          <p:spPr bwMode="auto">
            <a:xfrm flipH="1">
              <a:off x="3556" y="2172"/>
              <a:ext cx="524" cy="4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341" name="Line 86"/>
            <p:cNvSpPr>
              <a:spLocks noChangeShapeType="1"/>
            </p:cNvSpPr>
            <p:nvPr/>
          </p:nvSpPr>
          <p:spPr bwMode="auto">
            <a:xfrm>
              <a:off x="3004" y="1440"/>
              <a:ext cx="999" cy="6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4342" name="Group 87"/>
            <p:cNvGrpSpPr>
              <a:grpSpLocks/>
            </p:cNvGrpSpPr>
            <p:nvPr/>
          </p:nvGrpSpPr>
          <p:grpSpPr bwMode="auto">
            <a:xfrm>
              <a:off x="2093" y="2303"/>
              <a:ext cx="653" cy="448"/>
              <a:chOff x="2047" y="1919"/>
              <a:chExt cx="653" cy="448"/>
            </a:xfrm>
          </p:grpSpPr>
          <p:grpSp>
            <p:nvGrpSpPr>
              <p:cNvPr id="184557" name="Group 88"/>
              <p:cNvGrpSpPr>
                <a:grpSpLocks/>
              </p:cNvGrpSpPr>
              <p:nvPr/>
            </p:nvGrpSpPr>
            <p:grpSpPr bwMode="auto">
              <a:xfrm>
                <a:off x="2047" y="1919"/>
                <a:ext cx="652" cy="405"/>
                <a:chOff x="2047" y="1919"/>
                <a:chExt cx="652" cy="405"/>
              </a:xfrm>
            </p:grpSpPr>
            <p:grpSp>
              <p:nvGrpSpPr>
                <p:cNvPr id="184559" name="Group 89"/>
                <p:cNvGrpSpPr>
                  <a:grpSpLocks/>
                </p:cNvGrpSpPr>
                <p:nvPr/>
              </p:nvGrpSpPr>
              <p:grpSpPr bwMode="auto">
                <a:xfrm>
                  <a:off x="2059" y="1938"/>
                  <a:ext cx="640" cy="386"/>
                  <a:chOff x="2059" y="1938"/>
                  <a:chExt cx="640" cy="386"/>
                </a:xfrm>
              </p:grpSpPr>
              <p:sp>
                <p:nvSpPr>
                  <p:cNvPr id="184574" name="Rectangle 90"/>
                  <p:cNvSpPr>
                    <a:spLocks noChangeArrowheads="1"/>
                  </p:cNvSpPr>
                  <p:nvPr/>
                </p:nvSpPr>
                <p:spPr bwMode="auto">
                  <a:xfrm>
                    <a:off x="2059" y="2063"/>
                    <a:ext cx="640" cy="137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4575" name="Oval 91"/>
                  <p:cNvSpPr>
                    <a:spLocks noChangeArrowheads="1"/>
                  </p:cNvSpPr>
                  <p:nvPr/>
                </p:nvSpPr>
                <p:spPr bwMode="auto">
                  <a:xfrm>
                    <a:off x="2065" y="2076"/>
                    <a:ext cx="634" cy="248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4576" name="Oval 92"/>
                  <p:cNvSpPr>
                    <a:spLocks noChangeArrowheads="1"/>
                  </p:cNvSpPr>
                  <p:nvPr/>
                </p:nvSpPr>
                <p:spPr bwMode="auto">
                  <a:xfrm>
                    <a:off x="2065" y="1938"/>
                    <a:ext cx="634" cy="249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184560" name="Rectangle 93"/>
                <p:cNvSpPr>
                  <a:spLocks noChangeArrowheads="1"/>
                </p:cNvSpPr>
                <p:nvPr/>
              </p:nvSpPr>
              <p:spPr bwMode="auto">
                <a:xfrm>
                  <a:off x="2047" y="2043"/>
                  <a:ext cx="639" cy="137"/>
                </a:xfrm>
                <a:prstGeom prst="rect">
                  <a:avLst/>
                </a:prstGeom>
                <a:solidFill>
                  <a:srgbClr val="004E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4561" name="Oval 94"/>
                <p:cNvSpPr>
                  <a:spLocks noChangeArrowheads="1"/>
                </p:cNvSpPr>
                <p:nvPr/>
              </p:nvSpPr>
              <p:spPr bwMode="auto">
                <a:xfrm>
                  <a:off x="2053" y="2056"/>
                  <a:ext cx="633" cy="249"/>
                </a:xfrm>
                <a:prstGeom prst="ellipse">
                  <a:avLst/>
                </a:prstGeom>
                <a:solidFill>
                  <a:srgbClr val="004E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4562" name="Oval 95"/>
                <p:cNvSpPr>
                  <a:spLocks noChangeArrowheads="1"/>
                </p:cNvSpPr>
                <p:nvPr/>
              </p:nvSpPr>
              <p:spPr bwMode="auto">
                <a:xfrm>
                  <a:off x="2053" y="1919"/>
                  <a:ext cx="633" cy="248"/>
                </a:xfrm>
                <a:prstGeom prst="ellipse">
                  <a:avLst/>
                </a:prstGeom>
                <a:solidFill>
                  <a:srgbClr val="5589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184563" name="Group 96"/>
                <p:cNvGrpSpPr>
                  <a:grpSpLocks/>
                </p:cNvGrpSpPr>
                <p:nvPr/>
              </p:nvGrpSpPr>
              <p:grpSpPr bwMode="auto">
                <a:xfrm>
                  <a:off x="2171" y="1951"/>
                  <a:ext cx="397" cy="184"/>
                  <a:chOff x="2171" y="1951"/>
                  <a:chExt cx="397" cy="184"/>
                </a:xfrm>
              </p:grpSpPr>
              <p:grpSp>
                <p:nvGrpSpPr>
                  <p:cNvPr id="184564" name="Group 97"/>
                  <p:cNvGrpSpPr>
                    <a:grpSpLocks/>
                  </p:cNvGrpSpPr>
                  <p:nvPr/>
                </p:nvGrpSpPr>
                <p:grpSpPr bwMode="auto">
                  <a:xfrm>
                    <a:off x="2171" y="1951"/>
                    <a:ext cx="397" cy="184"/>
                    <a:chOff x="2171" y="1951"/>
                    <a:chExt cx="397" cy="184"/>
                  </a:xfrm>
                </p:grpSpPr>
                <p:sp>
                  <p:nvSpPr>
                    <p:cNvPr id="184570" name="Freeform 98"/>
                    <p:cNvSpPr>
                      <a:spLocks/>
                    </p:cNvSpPr>
                    <p:nvPr/>
                  </p:nvSpPr>
                  <p:spPr bwMode="auto">
                    <a:xfrm>
                      <a:off x="2171" y="1951"/>
                      <a:ext cx="180" cy="72"/>
                    </a:xfrm>
                    <a:custGeom>
                      <a:avLst/>
                      <a:gdLst>
                        <a:gd name="T0" fmla="*/ 0 w 180"/>
                        <a:gd name="T1" fmla="*/ 13 h 72"/>
                        <a:gd name="T2" fmla="*/ 43 w 180"/>
                        <a:gd name="T3" fmla="*/ 0 h 72"/>
                        <a:gd name="T4" fmla="*/ 136 w 180"/>
                        <a:gd name="T5" fmla="*/ 40 h 72"/>
                        <a:gd name="T6" fmla="*/ 180 w 180"/>
                        <a:gd name="T7" fmla="*/ 27 h 72"/>
                        <a:gd name="T8" fmla="*/ 167 w 180"/>
                        <a:gd name="T9" fmla="*/ 72 h 72"/>
                        <a:gd name="T10" fmla="*/ 43 w 180"/>
                        <a:gd name="T11" fmla="*/ 72 h 72"/>
                        <a:gd name="T12" fmla="*/ 99 w 180"/>
                        <a:gd name="T13" fmla="*/ 59 h 72"/>
                        <a:gd name="T14" fmla="*/ 0 w 180"/>
                        <a:gd name="T15" fmla="*/ 13 h 7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0"/>
                        <a:gd name="T25" fmla="*/ 0 h 72"/>
                        <a:gd name="T26" fmla="*/ 180 w 180"/>
                        <a:gd name="T27" fmla="*/ 72 h 7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0" h="72">
                          <a:moveTo>
                            <a:pt x="0" y="13"/>
                          </a:moveTo>
                          <a:lnTo>
                            <a:pt x="43" y="0"/>
                          </a:lnTo>
                          <a:lnTo>
                            <a:pt x="136" y="40"/>
                          </a:lnTo>
                          <a:lnTo>
                            <a:pt x="180" y="27"/>
                          </a:lnTo>
                          <a:lnTo>
                            <a:pt x="167" y="72"/>
                          </a:lnTo>
                          <a:lnTo>
                            <a:pt x="43" y="72"/>
                          </a:lnTo>
                          <a:lnTo>
                            <a:pt x="99" y="59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71" name="Freeform 99"/>
                    <p:cNvSpPr>
                      <a:spLocks/>
                    </p:cNvSpPr>
                    <p:nvPr/>
                  </p:nvSpPr>
                  <p:spPr bwMode="auto">
                    <a:xfrm>
                      <a:off x="2171" y="1951"/>
                      <a:ext cx="180" cy="72"/>
                    </a:xfrm>
                    <a:custGeom>
                      <a:avLst/>
                      <a:gdLst>
                        <a:gd name="T0" fmla="*/ 0 w 180"/>
                        <a:gd name="T1" fmla="*/ 13 h 72"/>
                        <a:gd name="T2" fmla="*/ 43 w 180"/>
                        <a:gd name="T3" fmla="*/ 0 h 72"/>
                        <a:gd name="T4" fmla="*/ 136 w 180"/>
                        <a:gd name="T5" fmla="*/ 40 h 72"/>
                        <a:gd name="T6" fmla="*/ 180 w 180"/>
                        <a:gd name="T7" fmla="*/ 27 h 72"/>
                        <a:gd name="T8" fmla="*/ 167 w 180"/>
                        <a:gd name="T9" fmla="*/ 72 h 72"/>
                        <a:gd name="T10" fmla="*/ 43 w 180"/>
                        <a:gd name="T11" fmla="*/ 72 h 72"/>
                        <a:gd name="T12" fmla="*/ 99 w 180"/>
                        <a:gd name="T13" fmla="*/ 59 h 72"/>
                        <a:gd name="T14" fmla="*/ 0 w 180"/>
                        <a:gd name="T15" fmla="*/ 13 h 7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0"/>
                        <a:gd name="T25" fmla="*/ 0 h 72"/>
                        <a:gd name="T26" fmla="*/ 180 w 180"/>
                        <a:gd name="T27" fmla="*/ 72 h 7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0" h="72">
                          <a:moveTo>
                            <a:pt x="0" y="13"/>
                          </a:moveTo>
                          <a:lnTo>
                            <a:pt x="43" y="0"/>
                          </a:lnTo>
                          <a:lnTo>
                            <a:pt x="136" y="40"/>
                          </a:lnTo>
                          <a:lnTo>
                            <a:pt x="180" y="27"/>
                          </a:lnTo>
                          <a:lnTo>
                            <a:pt x="167" y="72"/>
                          </a:lnTo>
                          <a:lnTo>
                            <a:pt x="43" y="72"/>
                          </a:lnTo>
                          <a:lnTo>
                            <a:pt x="99" y="59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72" name="Freeform 100"/>
                    <p:cNvSpPr>
                      <a:spLocks/>
                    </p:cNvSpPr>
                    <p:nvPr/>
                  </p:nvSpPr>
                  <p:spPr bwMode="auto">
                    <a:xfrm>
                      <a:off x="2382" y="2069"/>
                      <a:ext cx="186" cy="66"/>
                    </a:xfrm>
                    <a:custGeom>
                      <a:avLst/>
                      <a:gdLst>
                        <a:gd name="T0" fmla="*/ 186 w 186"/>
                        <a:gd name="T1" fmla="*/ 52 h 66"/>
                        <a:gd name="T2" fmla="*/ 143 w 186"/>
                        <a:gd name="T3" fmla="*/ 66 h 66"/>
                        <a:gd name="T4" fmla="*/ 43 w 186"/>
                        <a:gd name="T5" fmla="*/ 33 h 66"/>
                        <a:gd name="T6" fmla="*/ 0 w 186"/>
                        <a:gd name="T7" fmla="*/ 52 h 66"/>
                        <a:gd name="T8" fmla="*/ 12 w 186"/>
                        <a:gd name="T9" fmla="*/ 0 h 66"/>
                        <a:gd name="T10" fmla="*/ 143 w 186"/>
                        <a:gd name="T11" fmla="*/ 0 h 66"/>
                        <a:gd name="T12" fmla="*/ 93 w 186"/>
                        <a:gd name="T13" fmla="*/ 20 h 66"/>
                        <a:gd name="T14" fmla="*/ 186 w 186"/>
                        <a:gd name="T15" fmla="*/ 52 h 6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6"/>
                        <a:gd name="T25" fmla="*/ 0 h 66"/>
                        <a:gd name="T26" fmla="*/ 186 w 186"/>
                        <a:gd name="T27" fmla="*/ 66 h 6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6" h="66">
                          <a:moveTo>
                            <a:pt x="186" y="52"/>
                          </a:moveTo>
                          <a:lnTo>
                            <a:pt x="143" y="66"/>
                          </a:lnTo>
                          <a:lnTo>
                            <a:pt x="43" y="33"/>
                          </a:lnTo>
                          <a:lnTo>
                            <a:pt x="0" y="52"/>
                          </a:lnTo>
                          <a:lnTo>
                            <a:pt x="12" y="0"/>
                          </a:lnTo>
                          <a:lnTo>
                            <a:pt x="143" y="0"/>
                          </a:lnTo>
                          <a:lnTo>
                            <a:pt x="93" y="20"/>
                          </a:lnTo>
                          <a:lnTo>
                            <a:pt x="186" y="5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73" name="Freeform 101"/>
                    <p:cNvSpPr>
                      <a:spLocks/>
                    </p:cNvSpPr>
                    <p:nvPr/>
                  </p:nvSpPr>
                  <p:spPr bwMode="auto">
                    <a:xfrm>
                      <a:off x="2382" y="2069"/>
                      <a:ext cx="186" cy="66"/>
                    </a:xfrm>
                    <a:custGeom>
                      <a:avLst/>
                      <a:gdLst>
                        <a:gd name="T0" fmla="*/ 186 w 186"/>
                        <a:gd name="T1" fmla="*/ 52 h 66"/>
                        <a:gd name="T2" fmla="*/ 143 w 186"/>
                        <a:gd name="T3" fmla="*/ 66 h 66"/>
                        <a:gd name="T4" fmla="*/ 43 w 186"/>
                        <a:gd name="T5" fmla="*/ 33 h 66"/>
                        <a:gd name="T6" fmla="*/ 0 w 186"/>
                        <a:gd name="T7" fmla="*/ 52 h 66"/>
                        <a:gd name="T8" fmla="*/ 12 w 186"/>
                        <a:gd name="T9" fmla="*/ 0 h 66"/>
                        <a:gd name="T10" fmla="*/ 143 w 186"/>
                        <a:gd name="T11" fmla="*/ 0 h 66"/>
                        <a:gd name="T12" fmla="*/ 93 w 186"/>
                        <a:gd name="T13" fmla="*/ 20 h 66"/>
                        <a:gd name="T14" fmla="*/ 186 w 186"/>
                        <a:gd name="T15" fmla="*/ 52 h 6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6"/>
                        <a:gd name="T25" fmla="*/ 0 h 66"/>
                        <a:gd name="T26" fmla="*/ 186 w 186"/>
                        <a:gd name="T27" fmla="*/ 66 h 6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6" h="66">
                          <a:moveTo>
                            <a:pt x="186" y="52"/>
                          </a:moveTo>
                          <a:lnTo>
                            <a:pt x="143" y="66"/>
                          </a:lnTo>
                          <a:lnTo>
                            <a:pt x="43" y="33"/>
                          </a:lnTo>
                          <a:lnTo>
                            <a:pt x="0" y="52"/>
                          </a:lnTo>
                          <a:lnTo>
                            <a:pt x="12" y="0"/>
                          </a:lnTo>
                          <a:lnTo>
                            <a:pt x="143" y="0"/>
                          </a:lnTo>
                          <a:lnTo>
                            <a:pt x="93" y="20"/>
                          </a:lnTo>
                          <a:lnTo>
                            <a:pt x="186" y="5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4565" name="Group 102"/>
                  <p:cNvGrpSpPr>
                    <a:grpSpLocks/>
                  </p:cNvGrpSpPr>
                  <p:nvPr/>
                </p:nvGrpSpPr>
                <p:grpSpPr bwMode="auto">
                  <a:xfrm>
                    <a:off x="2183" y="1951"/>
                    <a:ext cx="373" cy="184"/>
                    <a:chOff x="2183" y="1951"/>
                    <a:chExt cx="373" cy="184"/>
                  </a:xfrm>
                </p:grpSpPr>
                <p:sp>
                  <p:nvSpPr>
                    <p:cNvPr id="184566" name="Freeform 103"/>
                    <p:cNvSpPr>
                      <a:spLocks/>
                    </p:cNvSpPr>
                    <p:nvPr/>
                  </p:nvSpPr>
                  <p:spPr bwMode="auto">
                    <a:xfrm>
                      <a:off x="2369" y="1951"/>
                      <a:ext cx="187" cy="72"/>
                    </a:xfrm>
                    <a:custGeom>
                      <a:avLst/>
                      <a:gdLst>
                        <a:gd name="T0" fmla="*/ 0 w 187"/>
                        <a:gd name="T1" fmla="*/ 59 h 72"/>
                        <a:gd name="T2" fmla="*/ 44 w 187"/>
                        <a:gd name="T3" fmla="*/ 72 h 72"/>
                        <a:gd name="T4" fmla="*/ 137 w 187"/>
                        <a:gd name="T5" fmla="*/ 27 h 72"/>
                        <a:gd name="T6" fmla="*/ 187 w 187"/>
                        <a:gd name="T7" fmla="*/ 40 h 72"/>
                        <a:gd name="T8" fmla="*/ 168 w 187"/>
                        <a:gd name="T9" fmla="*/ 0 h 72"/>
                        <a:gd name="T10" fmla="*/ 44 w 187"/>
                        <a:gd name="T11" fmla="*/ 0 h 72"/>
                        <a:gd name="T12" fmla="*/ 106 w 187"/>
                        <a:gd name="T13" fmla="*/ 13 h 72"/>
                        <a:gd name="T14" fmla="*/ 0 w 187"/>
                        <a:gd name="T15" fmla="*/ 59 h 7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7"/>
                        <a:gd name="T25" fmla="*/ 0 h 72"/>
                        <a:gd name="T26" fmla="*/ 187 w 187"/>
                        <a:gd name="T27" fmla="*/ 72 h 7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7" h="72">
                          <a:moveTo>
                            <a:pt x="0" y="59"/>
                          </a:moveTo>
                          <a:lnTo>
                            <a:pt x="44" y="72"/>
                          </a:lnTo>
                          <a:lnTo>
                            <a:pt x="137" y="27"/>
                          </a:lnTo>
                          <a:lnTo>
                            <a:pt x="187" y="40"/>
                          </a:lnTo>
                          <a:lnTo>
                            <a:pt x="168" y="0"/>
                          </a:lnTo>
                          <a:lnTo>
                            <a:pt x="44" y="0"/>
                          </a:lnTo>
                          <a:lnTo>
                            <a:pt x="106" y="13"/>
                          </a:lnTo>
                          <a:lnTo>
                            <a:pt x="0" y="5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67" name="Freeform 104"/>
                    <p:cNvSpPr>
                      <a:spLocks/>
                    </p:cNvSpPr>
                    <p:nvPr/>
                  </p:nvSpPr>
                  <p:spPr bwMode="auto">
                    <a:xfrm>
                      <a:off x="2369" y="1951"/>
                      <a:ext cx="187" cy="72"/>
                    </a:xfrm>
                    <a:custGeom>
                      <a:avLst/>
                      <a:gdLst>
                        <a:gd name="T0" fmla="*/ 0 w 187"/>
                        <a:gd name="T1" fmla="*/ 59 h 72"/>
                        <a:gd name="T2" fmla="*/ 44 w 187"/>
                        <a:gd name="T3" fmla="*/ 72 h 72"/>
                        <a:gd name="T4" fmla="*/ 137 w 187"/>
                        <a:gd name="T5" fmla="*/ 27 h 72"/>
                        <a:gd name="T6" fmla="*/ 187 w 187"/>
                        <a:gd name="T7" fmla="*/ 40 h 72"/>
                        <a:gd name="T8" fmla="*/ 168 w 187"/>
                        <a:gd name="T9" fmla="*/ 0 h 72"/>
                        <a:gd name="T10" fmla="*/ 44 w 187"/>
                        <a:gd name="T11" fmla="*/ 0 h 72"/>
                        <a:gd name="T12" fmla="*/ 106 w 187"/>
                        <a:gd name="T13" fmla="*/ 13 h 72"/>
                        <a:gd name="T14" fmla="*/ 0 w 187"/>
                        <a:gd name="T15" fmla="*/ 59 h 7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7"/>
                        <a:gd name="T25" fmla="*/ 0 h 72"/>
                        <a:gd name="T26" fmla="*/ 187 w 187"/>
                        <a:gd name="T27" fmla="*/ 72 h 7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7" h="72">
                          <a:moveTo>
                            <a:pt x="0" y="59"/>
                          </a:moveTo>
                          <a:lnTo>
                            <a:pt x="44" y="72"/>
                          </a:lnTo>
                          <a:lnTo>
                            <a:pt x="137" y="27"/>
                          </a:lnTo>
                          <a:lnTo>
                            <a:pt x="187" y="40"/>
                          </a:lnTo>
                          <a:lnTo>
                            <a:pt x="168" y="0"/>
                          </a:lnTo>
                          <a:lnTo>
                            <a:pt x="44" y="0"/>
                          </a:lnTo>
                          <a:lnTo>
                            <a:pt x="106" y="13"/>
                          </a:lnTo>
                          <a:lnTo>
                            <a:pt x="0" y="5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68" name="Freeform 105"/>
                    <p:cNvSpPr>
                      <a:spLocks/>
                    </p:cNvSpPr>
                    <p:nvPr/>
                  </p:nvSpPr>
                  <p:spPr bwMode="auto">
                    <a:xfrm>
                      <a:off x="2183" y="2056"/>
                      <a:ext cx="180" cy="79"/>
                    </a:xfrm>
                    <a:custGeom>
                      <a:avLst/>
                      <a:gdLst>
                        <a:gd name="T0" fmla="*/ 180 w 180"/>
                        <a:gd name="T1" fmla="*/ 13 h 79"/>
                        <a:gd name="T2" fmla="*/ 137 w 180"/>
                        <a:gd name="T3" fmla="*/ 0 h 79"/>
                        <a:gd name="T4" fmla="*/ 44 w 180"/>
                        <a:gd name="T5" fmla="*/ 46 h 79"/>
                        <a:gd name="T6" fmla="*/ 0 w 180"/>
                        <a:gd name="T7" fmla="*/ 33 h 79"/>
                        <a:gd name="T8" fmla="*/ 13 w 180"/>
                        <a:gd name="T9" fmla="*/ 79 h 79"/>
                        <a:gd name="T10" fmla="*/ 137 w 180"/>
                        <a:gd name="T11" fmla="*/ 79 h 79"/>
                        <a:gd name="T12" fmla="*/ 81 w 180"/>
                        <a:gd name="T13" fmla="*/ 65 h 79"/>
                        <a:gd name="T14" fmla="*/ 180 w 180"/>
                        <a:gd name="T15" fmla="*/ 13 h 79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0"/>
                        <a:gd name="T25" fmla="*/ 0 h 79"/>
                        <a:gd name="T26" fmla="*/ 180 w 180"/>
                        <a:gd name="T27" fmla="*/ 79 h 79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0" h="79">
                          <a:moveTo>
                            <a:pt x="180" y="13"/>
                          </a:moveTo>
                          <a:lnTo>
                            <a:pt x="137" y="0"/>
                          </a:lnTo>
                          <a:lnTo>
                            <a:pt x="44" y="46"/>
                          </a:lnTo>
                          <a:lnTo>
                            <a:pt x="0" y="33"/>
                          </a:lnTo>
                          <a:lnTo>
                            <a:pt x="13" y="79"/>
                          </a:lnTo>
                          <a:lnTo>
                            <a:pt x="137" y="79"/>
                          </a:lnTo>
                          <a:lnTo>
                            <a:pt x="81" y="65"/>
                          </a:lnTo>
                          <a:lnTo>
                            <a:pt x="180" y="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69" name="Freeform 106"/>
                    <p:cNvSpPr>
                      <a:spLocks/>
                    </p:cNvSpPr>
                    <p:nvPr/>
                  </p:nvSpPr>
                  <p:spPr bwMode="auto">
                    <a:xfrm>
                      <a:off x="2183" y="2056"/>
                      <a:ext cx="180" cy="79"/>
                    </a:xfrm>
                    <a:custGeom>
                      <a:avLst/>
                      <a:gdLst>
                        <a:gd name="T0" fmla="*/ 180 w 180"/>
                        <a:gd name="T1" fmla="*/ 13 h 79"/>
                        <a:gd name="T2" fmla="*/ 137 w 180"/>
                        <a:gd name="T3" fmla="*/ 0 h 79"/>
                        <a:gd name="T4" fmla="*/ 44 w 180"/>
                        <a:gd name="T5" fmla="*/ 46 h 79"/>
                        <a:gd name="T6" fmla="*/ 0 w 180"/>
                        <a:gd name="T7" fmla="*/ 33 h 79"/>
                        <a:gd name="T8" fmla="*/ 13 w 180"/>
                        <a:gd name="T9" fmla="*/ 79 h 79"/>
                        <a:gd name="T10" fmla="*/ 137 w 180"/>
                        <a:gd name="T11" fmla="*/ 79 h 79"/>
                        <a:gd name="T12" fmla="*/ 81 w 180"/>
                        <a:gd name="T13" fmla="*/ 65 h 79"/>
                        <a:gd name="T14" fmla="*/ 180 w 180"/>
                        <a:gd name="T15" fmla="*/ 13 h 79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0"/>
                        <a:gd name="T25" fmla="*/ 0 h 79"/>
                        <a:gd name="T26" fmla="*/ 180 w 180"/>
                        <a:gd name="T27" fmla="*/ 79 h 79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0" h="79">
                          <a:moveTo>
                            <a:pt x="180" y="13"/>
                          </a:moveTo>
                          <a:lnTo>
                            <a:pt x="137" y="0"/>
                          </a:lnTo>
                          <a:lnTo>
                            <a:pt x="44" y="46"/>
                          </a:lnTo>
                          <a:lnTo>
                            <a:pt x="0" y="33"/>
                          </a:lnTo>
                          <a:lnTo>
                            <a:pt x="13" y="79"/>
                          </a:lnTo>
                          <a:lnTo>
                            <a:pt x="137" y="79"/>
                          </a:lnTo>
                          <a:lnTo>
                            <a:pt x="81" y="65"/>
                          </a:lnTo>
                          <a:lnTo>
                            <a:pt x="180" y="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</p:grpSp>
          <p:sp>
            <p:nvSpPr>
              <p:cNvPr id="184558" name="Text Box 107"/>
              <p:cNvSpPr txBox="1">
                <a:spLocks noChangeArrowheads="1"/>
              </p:cNvSpPr>
              <p:nvPr/>
            </p:nvSpPr>
            <p:spPr bwMode="auto">
              <a:xfrm>
                <a:off x="2138" y="2119"/>
                <a:ext cx="562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r>
                  <a:rPr lang="de-DE" altLang="en-US" sz="1600" b="1">
                    <a:solidFill>
                      <a:schemeClr val="bg1"/>
                    </a:solidFill>
                    <a:latin typeface="Arial" charset="0"/>
                  </a:rPr>
                  <a:t>Router</a:t>
                </a:r>
              </a:p>
            </p:txBody>
          </p:sp>
        </p:grpSp>
        <p:grpSp>
          <p:nvGrpSpPr>
            <p:cNvPr id="184343" name="Group 108"/>
            <p:cNvGrpSpPr>
              <a:grpSpLocks/>
            </p:cNvGrpSpPr>
            <p:nvPr/>
          </p:nvGrpSpPr>
          <p:grpSpPr bwMode="auto">
            <a:xfrm>
              <a:off x="2549" y="1316"/>
              <a:ext cx="652" cy="449"/>
              <a:chOff x="2503" y="932"/>
              <a:chExt cx="652" cy="449"/>
            </a:xfrm>
          </p:grpSpPr>
          <p:grpSp>
            <p:nvGrpSpPr>
              <p:cNvPr id="184537" name="Group 109"/>
              <p:cNvGrpSpPr>
                <a:grpSpLocks/>
              </p:cNvGrpSpPr>
              <p:nvPr/>
            </p:nvGrpSpPr>
            <p:grpSpPr bwMode="auto">
              <a:xfrm>
                <a:off x="2503" y="932"/>
                <a:ext cx="652" cy="405"/>
                <a:chOff x="2503" y="932"/>
                <a:chExt cx="652" cy="405"/>
              </a:xfrm>
            </p:grpSpPr>
            <p:grpSp>
              <p:nvGrpSpPr>
                <p:cNvPr id="184539" name="Group 110"/>
                <p:cNvGrpSpPr>
                  <a:grpSpLocks/>
                </p:cNvGrpSpPr>
                <p:nvPr/>
              </p:nvGrpSpPr>
              <p:grpSpPr bwMode="auto">
                <a:xfrm>
                  <a:off x="2515" y="951"/>
                  <a:ext cx="640" cy="386"/>
                  <a:chOff x="2515" y="951"/>
                  <a:chExt cx="640" cy="386"/>
                </a:xfrm>
              </p:grpSpPr>
              <p:sp>
                <p:nvSpPr>
                  <p:cNvPr id="184554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2515" y="1076"/>
                    <a:ext cx="640" cy="137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4555" name="Oval 112"/>
                  <p:cNvSpPr>
                    <a:spLocks noChangeArrowheads="1"/>
                  </p:cNvSpPr>
                  <p:nvPr/>
                </p:nvSpPr>
                <p:spPr bwMode="auto">
                  <a:xfrm>
                    <a:off x="2521" y="1089"/>
                    <a:ext cx="634" cy="248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4556" name="Oval 113"/>
                  <p:cNvSpPr>
                    <a:spLocks noChangeArrowheads="1"/>
                  </p:cNvSpPr>
                  <p:nvPr/>
                </p:nvSpPr>
                <p:spPr bwMode="auto">
                  <a:xfrm>
                    <a:off x="2521" y="951"/>
                    <a:ext cx="634" cy="249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184540" name="Rectangle 114"/>
                <p:cNvSpPr>
                  <a:spLocks noChangeArrowheads="1"/>
                </p:cNvSpPr>
                <p:nvPr/>
              </p:nvSpPr>
              <p:spPr bwMode="auto">
                <a:xfrm>
                  <a:off x="2503" y="1056"/>
                  <a:ext cx="639" cy="137"/>
                </a:xfrm>
                <a:prstGeom prst="rect">
                  <a:avLst/>
                </a:prstGeom>
                <a:solidFill>
                  <a:srgbClr val="004E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4541" name="Oval 115"/>
                <p:cNvSpPr>
                  <a:spLocks noChangeArrowheads="1"/>
                </p:cNvSpPr>
                <p:nvPr/>
              </p:nvSpPr>
              <p:spPr bwMode="auto">
                <a:xfrm>
                  <a:off x="2509" y="1069"/>
                  <a:ext cx="633" cy="249"/>
                </a:xfrm>
                <a:prstGeom prst="ellipse">
                  <a:avLst/>
                </a:prstGeom>
                <a:solidFill>
                  <a:srgbClr val="004E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4542" name="Oval 116"/>
                <p:cNvSpPr>
                  <a:spLocks noChangeArrowheads="1"/>
                </p:cNvSpPr>
                <p:nvPr/>
              </p:nvSpPr>
              <p:spPr bwMode="auto">
                <a:xfrm>
                  <a:off x="2509" y="932"/>
                  <a:ext cx="633" cy="248"/>
                </a:xfrm>
                <a:prstGeom prst="ellipse">
                  <a:avLst/>
                </a:prstGeom>
                <a:solidFill>
                  <a:srgbClr val="5589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184543" name="Group 117"/>
                <p:cNvGrpSpPr>
                  <a:grpSpLocks/>
                </p:cNvGrpSpPr>
                <p:nvPr/>
              </p:nvGrpSpPr>
              <p:grpSpPr bwMode="auto">
                <a:xfrm>
                  <a:off x="2627" y="964"/>
                  <a:ext cx="397" cy="184"/>
                  <a:chOff x="2627" y="964"/>
                  <a:chExt cx="397" cy="184"/>
                </a:xfrm>
              </p:grpSpPr>
              <p:grpSp>
                <p:nvGrpSpPr>
                  <p:cNvPr id="184544" name="Group 118"/>
                  <p:cNvGrpSpPr>
                    <a:grpSpLocks/>
                  </p:cNvGrpSpPr>
                  <p:nvPr/>
                </p:nvGrpSpPr>
                <p:grpSpPr bwMode="auto">
                  <a:xfrm>
                    <a:off x="2627" y="964"/>
                    <a:ext cx="397" cy="184"/>
                    <a:chOff x="2627" y="964"/>
                    <a:chExt cx="397" cy="184"/>
                  </a:xfrm>
                </p:grpSpPr>
                <p:sp>
                  <p:nvSpPr>
                    <p:cNvPr id="184550" name="Freeform 119"/>
                    <p:cNvSpPr>
                      <a:spLocks/>
                    </p:cNvSpPr>
                    <p:nvPr/>
                  </p:nvSpPr>
                  <p:spPr bwMode="auto">
                    <a:xfrm>
                      <a:off x="2627" y="964"/>
                      <a:ext cx="180" cy="72"/>
                    </a:xfrm>
                    <a:custGeom>
                      <a:avLst/>
                      <a:gdLst>
                        <a:gd name="T0" fmla="*/ 0 w 180"/>
                        <a:gd name="T1" fmla="*/ 13 h 72"/>
                        <a:gd name="T2" fmla="*/ 43 w 180"/>
                        <a:gd name="T3" fmla="*/ 0 h 72"/>
                        <a:gd name="T4" fmla="*/ 136 w 180"/>
                        <a:gd name="T5" fmla="*/ 40 h 72"/>
                        <a:gd name="T6" fmla="*/ 180 w 180"/>
                        <a:gd name="T7" fmla="*/ 27 h 72"/>
                        <a:gd name="T8" fmla="*/ 167 w 180"/>
                        <a:gd name="T9" fmla="*/ 72 h 72"/>
                        <a:gd name="T10" fmla="*/ 43 w 180"/>
                        <a:gd name="T11" fmla="*/ 72 h 72"/>
                        <a:gd name="T12" fmla="*/ 99 w 180"/>
                        <a:gd name="T13" fmla="*/ 59 h 72"/>
                        <a:gd name="T14" fmla="*/ 0 w 180"/>
                        <a:gd name="T15" fmla="*/ 13 h 7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0"/>
                        <a:gd name="T25" fmla="*/ 0 h 72"/>
                        <a:gd name="T26" fmla="*/ 180 w 180"/>
                        <a:gd name="T27" fmla="*/ 72 h 7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0" h="72">
                          <a:moveTo>
                            <a:pt x="0" y="13"/>
                          </a:moveTo>
                          <a:lnTo>
                            <a:pt x="43" y="0"/>
                          </a:lnTo>
                          <a:lnTo>
                            <a:pt x="136" y="40"/>
                          </a:lnTo>
                          <a:lnTo>
                            <a:pt x="180" y="27"/>
                          </a:lnTo>
                          <a:lnTo>
                            <a:pt x="167" y="72"/>
                          </a:lnTo>
                          <a:lnTo>
                            <a:pt x="43" y="72"/>
                          </a:lnTo>
                          <a:lnTo>
                            <a:pt x="99" y="59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51" name="Freeform 120"/>
                    <p:cNvSpPr>
                      <a:spLocks/>
                    </p:cNvSpPr>
                    <p:nvPr/>
                  </p:nvSpPr>
                  <p:spPr bwMode="auto">
                    <a:xfrm>
                      <a:off x="2627" y="964"/>
                      <a:ext cx="180" cy="72"/>
                    </a:xfrm>
                    <a:custGeom>
                      <a:avLst/>
                      <a:gdLst>
                        <a:gd name="T0" fmla="*/ 0 w 180"/>
                        <a:gd name="T1" fmla="*/ 13 h 72"/>
                        <a:gd name="T2" fmla="*/ 43 w 180"/>
                        <a:gd name="T3" fmla="*/ 0 h 72"/>
                        <a:gd name="T4" fmla="*/ 136 w 180"/>
                        <a:gd name="T5" fmla="*/ 40 h 72"/>
                        <a:gd name="T6" fmla="*/ 180 w 180"/>
                        <a:gd name="T7" fmla="*/ 27 h 72"/>
                        <a:gd name="T8" fmla="*/ 167 w 180"/>
                        <a:gd name="T9" fmla="*/ 72 h 72"/>
                        <a:gd name="T10" fmla="*/ 43 w 180"/>
                        <a:gd name="T11" fmla="*/ 72 h 72"/>
                        <a:gd name="T12" fmla="*/ 99 w 180"/>
                        <a:gd name="T13" fmla="*/ 59 h 72"/>
                        <a:gd name="T14" fmla="*/ 0 w 180"/>
                        <a:gd name="T15" fmla="*/ 13 h 7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0"/>
                        <a:gd name="T25" fmla="*/ 0 h 72"/>
                        <a:gd name="T26" fmla="*/ 180 w 180"/>
                        <a:gd name="T27" fmla="*/ 72 h 7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0" h="72">
                          <a:moveTo>
                            <a:pt x="0" y="13"/>
                          </a:moveTo>
                          <a:lnTo>
                            <a:pt x="43" y="0"/>
                          </a:lnTo>
                          <a:lnTo>
                            <a:pt x="136" y="40"/>
                          </a:lnTo>
                          <a:lnTo>
                            <a:pt x="180" y="27"/>
                          </a:lnTo>
                          <a:lnTo>
                            <a:pt x="167" y="72"/>
                          </a:lnTo>
                          <a:lnTo>
                            <a:pt x="43" y="72"/>
                          </a:lnTo>
                          <a:lnTo>
                            <a:pt x="99" y="59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52" name="Freeform 121"/>
                    <p:cNvSpPr>
                      <a:spLocks/>
                    </p:cNvSpPr>
                    <p:nvPr/>
                  </p:nvSpPr>
                  <p:spPr bwMode="auto">
                    <a:xfrm>
                      <a:off x="2838" y="1082"/>
                      <a:ext cx="186" cy="66"/>
                    </a:xfrm>
                    <a:custGeom>
                      <a:avLst/>
                      <a:gdLst>
                        <a:gd name="T0" fmla="*/ 186 w 186"/>
                        <a:gd name="T1" fmla="*/ 52 h 66"/>
                        <a:gd name="T2" fmla="*/ 143 w 186"/>
                        <a:gd name="T3" fmla="*/ 66 h 66"/>
                        <a:gd name="T4" fmla="*/ 43 w 186"/>
                        <a:gd name="T5" fmla="*/ 33 h 66"/>
                        <a:gd name="T6" fmla="*/ 0 w 186"/>
                        <a:gd name="T7" fmla="*/ 52 h 66"/>
                        <a:gd name="T8" fmla="*/ 12 w 186"/>
                        <a:gd name="T9" fmla="*/ 0 h 66"/>
                        <a:gd name="T10" fmla="*/ 143 w 186"/>
                        <a:gd name="T11" fmla="*/ 0 h 66"/>
                        <a:gd name="T12" fmla="*/ 93 w 186"/>
                        <a:gd name="T13" fmla="*/ 20 h 66"/>
                        <a:gd name="T14" fmla="*/ 186 w 186"/>
                        <a:gd name="T15" fmla="*/ 52 h 6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6"/>
                        <a:gd name="T25" fmla="*/ 0 h 66"/>
                        <a:gd name="T26" fmla="*/ 186 w 186"/>
                        <a:gd name="T27" fmla="*/ 66 h 6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6" h="66">
                          <a:moveTo>
                            <a:pt x="186" y="52"/>
                          </a:moveTo>
                          <a:lnTo>
                            <a:pt x="143" y="66"/>
                          </a:lnTo>
                          <a:lnTo>
                            <a:pt x="43" y="33"/>
                          </a:lnTo>
                          <a:lnTo>
                            <a:pt x="0" y="52"/>
                          </a:lnTo>
                          <a:lnTo>
                            <a:pt x="12" y="0"/>
                          </a:lnTo>
                          <a:lnTo>
                            <a:pt x="143" y="0"/>
                          </a:lnTo>
                          <a:lnTo>
                            <a:pt x="93" y="20"/>
                          </a:lnTo>
                          <a:lnTo>
                            <a:pt x="186" y="5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53" name="Freeform 122"/>
                    <p:cNvSpPr>
                      <a:spLocks/>
                    </p:cNvSpPr>
                    <p:nvPr/>
                  </p:nvSpPr>
                  <p:spPr bwMode="auto">
                    <a:xfrm>
                      <a:off x="2838" y="1082"/>
                      <a:ext cx="186" cy="66"/>
                    </a:xfrm>
                    <a:custGeom>
                      <a:avLst/>
                      <a:gdLst>
                        <a:gd name="T0" fmla="*/ 186 w 186"/>
                        <a:gd name="T1" fmla="*/ 52 h 66"/>
                        <a:gd name="T2" fmla="*/ 143 w 186"/>
                        <a:gd name="T3" fmla="*/ 66 h 66"/>
                        <a:gd name="T4" fmla="*/ 43 w 186"/>
                        <a:gd name="T5" fmla="*/ 33 h 66"/>
                        <a:gd name="T6" fmla="*/ 0 w 186"/>
                        <a:gd name="T7" fmla="*/ 52 h 66"/>
                        <a:gd name="T8" fmla="*/ 12 w 186"/>
                        <a:gd name="T9" fmla="*/ 0 h 66"/>
                        <a:gd name="T10" fmla="*/ 143 w 186"/>
                        <a:gd name="T11" fmla="*/ 0 h 66"/>
                        <a:gd name="T12" fmla="*/ 93 w 186"/>
                        <a:gd name="T13" fmla="*/ 20 h 66"/>
                        <a:gd name="T14" fmla="*/ 186 w 186"/>
                        <a:gd name="T15" fmla="*/ 52 h 6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6"/>
                        <a:gd name="T25" fmla="*/ 0 h 66"/>
                        <a:gd name="T26" fmla="*/ 186 w 186"/>
                        <a:gd name="T27" fmla="*/ 66 h 6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6" h="66">
                          <a:moveTo>
                            <a:pt x="186" y="52"/>
                          </a:moveTo>
                          <a:lnTo>
                            <a:pt x="143" y="66"/>
                          </a:lnTo>
                          <a:lnTo>
                            <a:pt x="43" y="33"/>
                          </a:lnTo>
                          <a:lnTo>
                            <a:pt x="0" y="52"/>
                          </a:lnTo>
                          <a:lnTo>
                            <a:pt x="12" y="0"/>
                          </a:lnTo>
                          <a:lnTo>
                            <a:pt x="143" y="0"/>
                          </a:lnTo>
                          <a:lnTo>
                            <a:pt x="93" y="20"/>
                          </a:lnTo>
                          <a:lnTo>
                            <a:pt x="186" y="5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4545" name="Group 123"/>
                  <p:cNvGrpSpPr>
                    <a:grpSpLocks/>
                  </p:cNvGrpSpPr>
                  <p:nvPr/>
                </p:nvGrpSpPr>
                <p:grpSpPr bwMode="auto">
                  <a:xfrm>
                    <a:off x="2639" y="964"/>
                    <a:ext cx="373" cy="184"/>
                    <a:chOff x="2639" y="964"/>
                    <a:chExt cx="373" cy="184"/>
                  </a:xfrm>
                </p:grpSpPr>
                <p:sp>
                  <p:nvSpPr>
                    <p:cNvPr id="184546" name="Freeform 124"/>
                    <p:cNvSpPr>
                      <a:spLocks/>
                    </p:cNvSpPr>
                    <p:nvPr/>
                  </p:nvSpPr>
                  <p:spPr bwMode="auto">
                    <a:xfrm>
                      <a:off x="2825" y="964"/>
                      <a:ext cx="187" cy="72"/>
                    </a:xfrm>
                    <a:custGeom>
                      <a:avLst/>
                      <a:gdLst>
                        <a:gd name="T0" fmla="*/ 0 w 187"/>
                        <a:gd name="T1" fmla="*/ 59 h 72"/>
                        <a:gd name="T2" fmla="*/ 44 w 187"/>
                        <a:gd name="T3" fmla="*/ 72 h 72"/>
                        <a:gd name="T4" fmla="*/ 137 w 187"/>
                        <a:gd name="T5" fmla="*/ 27 h 72"/>
                        <a:gd name="T6" fmla="*/ 187 w 187"/>
                        <a:gd name="T7" fmla="*/ 40 h 72"/>
                        <a:gd name="T8" fmla="*/ 168 w 187"/>
                        <a:gd name="T9" fmla="*/ 0 h 72"/>
                        <a:gd name="T10" fmla="*/ 44 w 187"/>
                        <a:gd name="T11" fmla="*/ 0 h 72"/>
                        <a:gd name="T12" fmla="*/ 106 w 187"/>
                        <a:gd name="T13" fmla="*/ 13 h 72"/>
                        <a:gd name="T14" fmla="*/ 0 w 187"/>
                        <a:gd name="T15" fmla="*/ 59 h 7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7"/>
                        <a:gd name="T25" fmla="*/ 0 h 72"/>
                        <a:gd name="T26" fmla="*/ 187 w 187"/>
                        <a:gd name="T27" fmla="*/ 72 h 7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7" h="72">
                          <a:moveTo>
                            <a:pt x="0" y="59"/>
                          </a:moveTo>
                          <a:lnTo>
                            <a:pt x="44" y="72"/>
                          </a:lnTo>
                          <a:lnTo>
                            <a:pt x="137" y="27"/>
                          </a:lnTo>
                          <a:lnTo>
                            <a:pt x="187" y="40"/>
                          </a:lnTo>
                          <a:lnTo>
                            <a:pt x="168" y="0"/>
                          </a:lnTo>
                          <a:lnTo>
                            <a:pt x="44" y="0"/>
                          </a:lnTo>
                          <a:lnTo>
                            <a:pt x="106" y="13"/>
                          </a:lnTo>
                          <a:lnTo>
                            <a:pt x="0" y="5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47" name="Freeform 125"/>
                    <p:cNvSpPr>
                      <a:spLocks/>
                    </p:cNvSpPr>
                    <p:nvPr/>
                  </p:nvSpPr>
                  <p:spPr bwMode="auto">
                    <a:xfrm>
                      <a:off x="2825" y="964"/>
                      <a:ext cx="187" cy="72"/>
                    </a:xfrm>
                    <a:custGeom>
                      <a:avLst/>
                      <a:gdLst>
                        <a:gd name="T0" fmla="*/ 0 w 187"/>
                        <a:gd name="T1" fmla="*/ 59 h 72"/>
                        <a:gd name="T2" fmla="*/ 44 w 187"/>
                        <a:gd name="T3" fmla="*/ 72 h 72"/>
                        <a:gd name="T4" fmla="*/ 137 w 187"/>
                        <a:gd name="T5" fmla="*/ 27 h 72"/>
                        <a:gd name="T6" fmla="*/ 187 w 187"/>
                        <a:gd name="T7" fmla="*/ 40 h 72"/>
                        <a:gd name="T8" fmla="*/ 168 w 187"/>
                        <a:gd name="T9" fmla="*/ 0 h 72"/>
                        <a:gd name="T10" fmla="*/ 44 w 187"/>
                        <a:gd name="T11" fmla="*/ 0 h 72"/>
                        <a:gd name="T12" fmla="*/ 106 w 187"/>
                        <a:gd name="T13" fmla="*/ 13 h 72"/>
                        <a:gd name="T14" fmla="*/ 0 w 187"/>
                        <a:gd name="T15" fmla="*/ 59 h 7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7"/>
                        <a:gd name="T25" fmla="*/ 0 h 72"/>
                        <a:gd name="T26" fmla="*/ 187 w 187"/>
                        <a:gd name="T27" fmla="*/ 72 h 7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7" h="72">
                          <a:moveTo>
                            <a:pt x="0" y="59"/>
                          </a:moveTo>
                          <a:lnTo>
                            <a:pt x="44" y="72"/>
                          </a:lnTo>
                          <a:lnTo>
                            <a:pt x="137" y="27"/>
                          </a:lnTo>
                          <a:lnTo>
                            <a:pt x="187" y="40"/>
                          </a:lnTo>
                          <a:lnTo>
                            <a:pt x="168" y="0"/>
                          </a:lnTo>
                          <a:lnTo>
                            <a:pt x="44" y="0"/>
                          </a:lnTo>
                          <a:lnTo>
                            <a:pt x="106" y="13"/>
                          </a:lnTo>
                          <a:lnTo>
                            <a:pt x="0" y="5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48" name="Freeform 126"/>
                    <p:cNvSpPr>
                      <a:spLocks/>
                    </p:cNvSpPr>
                    <p:nvPr/>
                  </p:nvSpPr>
                  <p:spPr bwMode="auto">
                    <a:xfrm>
                      <a:off x="2639" y="1069"/>
                      <a:ext cx="180" cy="79"/>
                    </a:xfrm>
                    <a:custGeom>
                      <a:avLst/>
                      <a:gdLst>
                        <a:gd name="T0" fmla="*/ 180 w 180"/>
                        <a:gd name="T1" fmla="*/ 13 h 79"/>
                        <a:gd name="T2" fmla="*/ 137 w 180"/>
                        <a:gd name="T3" fmla="*/ 0 h 79"/>
                        <a:gd name="T4" fmla="*/ 44 w 180"/>
                        <a:gd name="T5" fmla="*/ 46 h 79"/>
                        <a:gd name="T6" fmla="*/ 0 w 180"/>
                        <a:gd name="T7" fmla="*/ 33 h 79"/>
                        <a:gd name="T8" fmla="*/ 13 w 180"/>
                        <a:gd name="T9" fmla="*/ 79 h 79"/>
                        <a:gd name="T10" fmla="*/ 137 w 180"/>
                        <a:gd name="T11" fmla="*/ 79 h 79"/>
                        <a:gd name="T12" fmla="*/ 81 w 180"/>
                        <a:gd name="T13" fmla="*/ 65 h 79"/>
                        <a:gd name="T14" fmla="*/ 180 w 180"/>
                        <a:gd name="T15" fmla="*/ 13 h 79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0"/>
                        <a:gd name="T25" fmla="*/ 0 h 79"/>
                        <a:gd name="T26" fmla="*/ 180 w 180"/>
                        <a:gd name="T27" fmla="*/ 79 h 79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0" h="79">
                          <a:moveTo>
                            <a:pt x="180" y="13"/>
                          </a:moveTo>
                          <a:lnTo>
                            <a:pt x="137" y="0"/>
                          </a:lnTo>
                          <a:lnTo>
                            <a:pt x="44" y="46"/>
                          </a:lnTo>
                          <a:lnTo>
                            <a:pt x="0" y="33"/>
                          </a:lnTo>
                          <a:lnTo>
                            <a:pt x="13" y="79"/>
                          </a:lnTo>
                          <a:lnTo>
                            <a:pt x="137" y="79"/>
                          </a:lnTo>
                          <a:lnTo>
                            <a:pt x="81" y="65"/>
                          </a:lnTo>
                          <a:lnTo>
                            <a:pt x="180" y="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49" name="Freeform 127"/>
                    <p:cNvSpPr>
                      <a:spLocks/>
                    </p:cNvSpPr>
                    <p:nvPr/>
                  </p:nvSpPr>
                  <p:spPr bwMode="auto">
                    <a:xfrm>
                      <a:off x="2639" y="1069"/>
                      <a:ext cx="180" cy="79"/>
                    </a:xfrm>
                    <a:custGeom>
                      <a:avLst/>
                      <a:gdLst>
                        <a:gd name="T0" fmla="*/ 180 w 180"/>
                        <a:gd name="T1" fmla="*/ 13 h 79"/>
                        <a:gd name="T2" fmla="*/ 137 w 180"/>
                        <a:gd name="T3" fmla="*/ 0 h 79"/>
                        <a:gd name="T4" fmla="*/ 44 w 180"/>
                        <a:gd name="T5" fmla="*/ 46 h 79"/>
                        <a:gd name="T6" fmla="*/ 0 w 180"/>
                        <a:gd name="T7" fmla="*/ 33 h 79"/>
                        <a:gd name="T8" fmla="*/ 13 w 180"/>
                        <a:gd name="T9" fmla="*/ 79 h 79"/>
                        <a:gd name="T10" fmla="*/ 137 w 180"/>
                        <a:gd name="T11" fmla="*/ 79 h 79"/>
                        <a:gd name="T12" fmla="*/ 81 w 180"/>
                        <a:gd name="T13" fmla="*/ 65 h 79"/>
                        <a:gd name="T14" fmla="*/ 180 w 180"/>
                        <a:gd name="T15" fmla="*/ 13 h 79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0"/>
                        <a:gd name="T25" fmla="*/ 0 h 79"/>
                        <a:gd name="T26" fmla="*/ 180 w 180"/>
                        <a:gd name="T27" fmla="*/ 79 h 79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0" h="79">
                          <a:moveTo>
                            <a:pt x="180" y="13"/>
                          </a:moveTo>
                          <a:lnTo>
                            <a:pt x="137" y="0"/>
                          </a:lnTo>
                          <a:lnTo>
                            <a:pt x="44" y="46"/>
                          </a:lnTo>
                          <a:lnTo>
                            <a:pt x="0" y="33"/>
                          </a:lnTo>
                          <a:lnTo>
                            <a:pt x="13" y="79"/>
                          </a:lnTo>
                          <a:lnTo>
                            <a:pt x="137" y="79"/>
                          </a:lnTo>
                          <a:lnTo>
                            <a:pt x="81" y="65"/>
                          </a:lnTo>
                          <a:lnTo>
                            <a:pt x="180" y="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</p:grpSp>
          <p:sp>
            <p:nvSpPr>
              <p:cNvPr id="184538" name="Text Box 128"/>
              <p:cNvSpPr txBox="1">
                <a:spLocks noChangeArrowheads="1"/>
              </p:cNvSpPr>
              <p:nvPr/>
            </p:nvSpPr>
            <p:spPr bwMode="auto">
              <a:xfrm>
                <a:off x="2593" y="1133"/>
                <a:ext cx="562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r>
                  <a:rPr lang="de-DE" altLang="en-US" sz="1600" b="1">
                    <a:solidFill>
                      <a:schemeClr val="bg1"/>
                    </a:solidFill>
                    <a:latin typeface="Arial" charset="0"/>
                  </a:rPr>
                  <a:t>Router</a:t>
                </a:r>
              </a:p>
            </p:txBody>
          </p:sp>
        </p:grpSp>
        <p:grpSp>
          <p:nvGrpSpPr>
            <p:cNvPr id="184344" name="Group 129"/>
            <p:cNvGrpSpPr>
              <a:grpSpLocks/>
            </p:cNvGrpSpPr>
            <p:nvPr/>
          </p:nvGrpSpPr>
          <p:grpSpPr bwMode="auto">
            <a:xfrm>
              <a:off x="3126" y="2487"/>
              <a:ext cx="652" cy="448"/>
              <a:chOff x="3080" y="2103"/>
              <a:chExt cx="652" cy="448"/>
            </a:xfrm>
          </p:grpSpPr>
          <p:grpSp>
            <p:nvGrpSpPr>
              <p:cNvPr id="184517" name="Group 130"/>
              <p:cNvGrpSpPr>
                <a:grpSpLocks/>
              </p:cNvGrpSpPr>
              <p:nvPr/>
            </p:nvGrpSpPr>
            <p:grpSpPr bwMode="auto">
              <a:xfrm>
                <a:off x="3080" y="2103"/>
                <a:ext cx="652" cy="405"/>
                <a:chOff x="3080" y="2103"/>
                <a:chExt cx="652" cy="405"/>
              </a:xfrm>
            </p:grpSpPr>
            <p:grpSp>
              <p:nvGrpSpPr>
                <p:cNvPr id="184519" name="Group 131"/>
                <p:cNvGrpSpPr>
                  <a:grpSpLocks/>
                </p:cNvGrpSpPr>
                <p:nvPr/>
              </p:nvGrpSpPr>
              <p:grpSpPr bwMode="auto">
                <a:xfrm>
                  <a:off x="3092" y="2122"/>
                  <a:ext cx="640" cy="386"/>
                  <a:chOff x="3092" y="2122"/>
                  <a:chExt cx="640" cy="386"/>
                </a:xfrm>
              </p:grpSpPr>
              <p:sp>
                <p:nvSpPr>
                  <p:cNvPr id="184534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3092" y="2247"/>
                    <a:ext cx="640" cy="137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4535" name="Oval 133"/>
                  <p:cNvSpPr>
                    <a:spLocks noChangeArrowheads="1"/>
                  </p:cNvSpPr>
                  <p:nvPr/>
                </p:nvSpPr>
                <p:spPr bwMode="auto">
                  <a:xfrm>
                    <a:off x="3098" y="2260"/>
                    <a:ext cx="634" cy="248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4536" name="Oval 134"/>
                  <p:cNvSpPr>
                    <a:spLocks noChangeArrowheads="1"/>
                  </p:cNvSpPr>
                  <p:nvPr/>
                </p:nvSpPr>
                <p:spPr bwMode="auto">
                  <a:xfrm>
                    <a:off x="3098" y="2122"/>
                    <a:ext cx="634" cy="249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184520" name="Rectangle 135"/>
                <p:cNvSpPr>
                  <a:spLocks noChangeArrowheads="1"/>
                </p:cNvSpPr>
                <p:nvPr/>
              </p:nvSpPr>
              <p:spPr bwMode="auto">
                <a:xfrm>
                  <a:off x="3080" y="2227"/>
                  <a:ext cx="639" cy="137"/>
                </a:xfrm>
                <a:prstGeom prst="rect">
                  <a:avLst/>
                </a:prstGeom>
                <a:solidFill>
                  <a:srgbClr val="004E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4521" name="Oval 136"/>
                <p:cNvSpPr>
                  <a:spLocks noChangeArrowheads="1"/>
                </p:cNvSpPr>
                <p:nvPr/>
              </p:nvSpPr>
              <p:spPr bwMode="auto">
                <a:xfrm>
                  <a:off x="3086" y="2240"/>
                  <a:ext cx="633" cy="249"/>
                </a:xfrm>
                <a:prstGeom prst="ellipse">
                  <a:avLst/>
                </a:prstGeom>
                <a:solidFill>
                  <a:srgbClr val="004E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4522" name="Oval 137"/>
                <p:cNvSpPr>
                  <a:spLocks noChangeArrowheads="1"/>
                </p:cNvSpPr>
                <p:nvPr/>
              </p:nvSpPr>
              <p:spPr bwMode="auto">
                <a:xfrm>
                  <a:off x="3086" y="2103"/>
                  <a:ext cx="633" cy="248"/>
                </a:xfrm>
                <a:prstGeom prst="ellipse">
                  <a:avLst/>
                </a:prstGeom>
                <a:solidFill>
                  <a:srgbClr val="5589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184523" name="Group 138"/>
                <p:cNvGrpSpPr>
                  <a:grpSpLocks/>
                </p:cNvGrpSpPr>
                <p:nvPr/>
              </p:nvGrpSpPr>
              <p:grpSpPr bwMode="auto">
                <a:xfrm>
                  <a:off x="3204" y="2135"/>
                  <a:ext cx="397" cy="184"/>
                  <a:chOff x="3204" y="2135"/>
                  <a:chExt cx="397" cy="184"/>
                </a:xfrm>
              </p:grpSpPr>
              <p:grpSp>
                <p:nvGrpSpPr>
                  <p:cNvPr id="184524" name="Group 139"/>
                  <p:cNvGrpSpPr>
                    <a:grpSpLocks/>
                  </p:cNvGrpSpPr>
                  <p:nvPr/>
                </p:nvGrpSpPr>
                <p:grpSpPr bwMode="auto">
                  <a:xfrm>
                    <a:off x="3204" y="2135"/>
                    <a:ext cx="397" cy="184"/>
                    <a:chOff x="3204" y="2135"/>
                    <a:chExt cx="397" cy="184"/>
                  </a:xfrm>
                </p:grpSpPr>
                <p:sp>
                  <p:nvSpPr>
                    <p:cNvPr id="184530" name="Freeform 140"/>
                    <p:cNvSpPr>
                      <a:spLocks/>
                    </p:cNvSpPr>
                    <p:nvPr/>
                  </p:nvSpPr>
                  <p:spPr bwMode="auto">
                    <a:xfrm>
                      <a:off x="3204" y="2135"/>
                      <a:ext cx="180" cy="72"/>
                    </a:xfrm>
                    <a:custGeom>
                      <a:avLst/>
                      <a:gdLst>
                        <a:gd name="T0" fmla="*/ 0 w 180"/>
                        <a:gd name="T1" fmla="*/ 13 h 72"/>
                        <a:gd name="T2" fmla="*/ 43 w 180"/>
                        <a:gd name="T3" fmla="*/ 0 h 72"/>
                        <a:gd name="T4" fmla="*/ 136 w 180"/>
                        <a:gd name="T5" fmla="*/ 40 h 72"/>
                        <a:gd name="T6" fmla="*/ 180 w 180"/>
                        <a:gd name="T7" fmla="*/ 27 h 72"/>
                        <a:gd name="T8" fmla="*/ 167 w 180"/>
                        <a:gd name="T9" fmla="*/ 72 h 72"/>
                        <a:gd name="T10" fmla="*/ 43 w 180"/>
                        <a:gd name="T11" fmla="*/ 72 h 72"/>
                        <a:gd name="T12" fmla="*/ 99 w 180"/>
                        <a:gd name="T13" fmla="*/ 59 h 72"/>
                        <a:gd name="T14" fmla="*/ 0 w 180"/>
                        <a:gd name="T15" fmla="*/ 13 h 7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0"/>
                        <a:gd name="T25" fmla="*/ 0 h 72"/>
                        <a:gd name="T26" fmla="*/ 180 w 180"/>
                        <a:gd name="T27" fmla="*/ 72 h 7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0" h="72">
                          <a:moveTo>
                            <a:pt x="0" y="13"/>
                          </a:moveTo>
                          <a:lnTo>
                            <a:pt x="43" y="0"/>
                          </a:lnTo>
                          <a:lnTo>
                            <a:pt x="136" y="40"/>
                          </a:lnTo>
                          <a:lnTo>
                            <a:pt x="180" y="27"/>
                          </a:lnTo>
                          <a:lnTo>
                            <a:pt x="167" y="72"/>
                          </a:lnTo>
                          <a:lnTo>
                            <a:pt x="43" y="72"/>
                          </a:lnTo>
                          <a:lnTo>
                            <a:pt x="99" y="59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31" name="Freeform 141"/>
                    <p:cNvSpPr>
                      <a:spLocks/>
                    </p:cNvSpPr>
                    <p:nvPr/>
                  </p:nvSpPr>
                  <p:spPr bwMode="auto">
                    <a:xfrm>
                      <a:off x="3204" y="2135"/>
                      <a:ext cx="180" cy="72"/>
                    </a:xfrm>
                    <a:custGeom>
                      <a:avLst/>
                      <a:gdLst>
                        <a:gd name="T0" fmla="*/ 0 w 180"/>
                        <a:gd name="T1" fmla="*/ 13 h 72"/>
                        <a:gd name="T2" fmla="*/ 43 w 180"/>
                        <a:gd name="T3" fmla="*/ 0 h 72"/>
                        <a:gd name="T4" fmla="*/ 136 w 180"/>
                        <a:gd name="T5" fmla="*/ 40 h 72"/>
                        <a:gd name="T6" fmla="*/ 180 w 180"/>
                        <a:gd name="T7" fmla="*/ 27 h 72"/>
                        <a:gd name="T8" fmla="*/ 167 w 180"/>
                        <a:gd name="T9" fmla="*/ 72 h 72"/>
                        <a:gd name="T10" fmla="*/ 43 w 180"/>
                        <a:gd name="T11" fmla="*/ 72 h 72"/>
                        <a:gd name="T12" fmla="*/ 99 w 180"/>
                        <a:gd name="T13" fmla="*/ 59 h 72"/>
                        <a:gd name="T14" fmla="*/ 0 w 180"/>
                        <a:gd name="T15" fmla="*/ 13 h 7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0"/>
                        <a:gd name="T25" fmla="*/ 0 h 72"/>
                        <a:gd name="T26" fmla="*/ 180 w 180"/>
                        <a:gd name="T27" fmla="*/ 72 h 7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0" h="72">
                          <a:moveTo>
                            <a:pt x="0" y="13"/>
                          </a:moveTo>
                          <a:lnTo>
                            <a:pt x="43" y="0"/>
                          </a:lnTo>
                          <a:lnTo>
                            <a:pt x="136" y="40"/>
                          </a:lnTo>
                          <a:lnTo>
                            <a:pt x="180" y="27"/>
                          </a:lnTo>
                          <a:lnTo>
                            <a:pt x="167" y="72"/>
                          </a:lnTo>
                          <a:lnTo>
                            <a:pt x="43" y="72"/>
                          </a:lnTo>
                          <a:lnTo>
                            <a:pt x="99" y="59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32" name="Freeform 142"/>
                    <p:cNvSpPr>
                      <a:spLocks/>
                    </p:cNvSpPr>
                    <p:nvPr/>
                  </p:nvSpPr>
                  <p:spPr bwMode="auto">
                    <a:xfrm>
                      <a:off x="3415" y="2253"/>
                      <a:ext cx="186" cy="66"/>
                    </a:xfrm>
                    <a:custGeom>
                      <a:avLst/>
                      <a:gdLst>
                        <a:gd name="T0" fmla="*/ 186 w 186"/>
                        <a:gd name="T1" fmla="*/ 52 h 66"/>
                        <a:gd name="T2" fmla="*/ 143 w 186"/>
                        <a:gd name="T3" fmla="*/ 66 h 66"/>
                        <a:gd name="T4" fmla="*/ 43 w 186"/>
                        <a:gd name="T5" fmla="*/ 33 h 66"/>
                        <a:gd name="T6" fmla="*/ 0 w 186"/>
                        <a:gd name="T7" fmla="*/ 52 h 66"/>
                        <a:gd name="T8" fmla="*/ 12 w 186"/>
                        <a:gd name="T9" fmla="*/ 0 h 66"/>
                        <a:gd name="T10" fmla="*/ 143 w 186"/>
                        <a:gd name="T11" fmla="*/ 0 h 66"/>
                        <a:gd name="T12" fmla="*/ 93 w 186"/>
                        <a:gd name="T13" fmla="*/ 20 h 66"/>
                        <a:gd name="T14" fmla="*/ 186 w 186"/>
                        <a:gd name="T15" fmla="*/ 52 h 6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6"/>
                        <a:gd name="T25" fmla="*/ 0 h 66"/>
                        <a:gd name="T26" fmla="*/ 186 w 186"/>
                        <a:gd name="T27" fmla="*/ 66 h 6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6" h="66">
                          <a:moveTo>
                            <a:pt x="186" y="52"/>
                          </a:moveTo>
                          <a:lnTo>
                            <a:pt x="143" y="66"/>
                          </a:lnTo>
                          <a:lnTo>
                            <a:pt x="43" y="33"/>
                          </a:lnTo>
                          <a:lnTo>
                            <a:pt x="0" y="52"/>
                          </a:lnTo>
                          <a:lnTo>
                            <a:pt x="12" y="0"/>
                          </a:lnTo>
                          <a:lnTo>
                            <a:pt x="143" y="0"/>
                          </a:lnTo>
                          <a:lnTo>
                            <a:pt x="93" y="20"/>
                          </a:lnTo>
                          <a:lnTo>
                            <a:pt x="186" y="5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33" name="Freeform 143"/>
                    <p:cNvSpPr>
                      <a:spLocks/>
                    </p:cNvSpPr>
                    <p:nvPr/>
                  </p:nvSpPr>
                  <p:spPr bwMode="auto">
                    <a:xfrm>
                      <a:off x="3415" y="2253"/>
                      <a:ext cx="186" cy="66"/>
                    </a:xfrm>
                    <a:custGeom>
                      <a:avLst/>
                      <a:gdLst>
                        <a:gd name="T0" fmla="*/ 186 w 186"/>
                        <a:gd name="T1" fmla="*/ 52 h 66"/>
                        <a:gd name="T2" fmla="*/ 143 w 186"/>
                        <a:gd name="T3" fmla="*/ 66 h 66"/>
                        <a:gd name="T4" fmla="*/ 43 w 186"/>
                        <a:gd name="T5" fmla="*/ 33 h 66"/>
                        <a:gd name="T6" fmla="*/ 0 w 186"/>
                        <a:gd name="T7" fmla="*/ 52 h 66"/>
                        <a:gd name="T8" fmla="*/ 12 w 186"/>
                        <a:gd name="T9" fmla="*/ 0 h 66"/>
                        <a:gd name="T10" fmla="*/ 143 w 186"/>
                        <a:gd name="T11" fmla="*/ 0 h 66"/>
                        <a:gd name="T12" fmla="*/ 93 w 186"/>
                        <a:gd name="T13" fmla="*/ 20 h 66"/>
                        <a:gd name="T14" fmla="*/ 186 w 186"/>
                        <a:gd name="T15" fmla="*/ 52 h 6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6"/>
                        <a:gd name="T25" fmla="*/ 0 h 66"/>
                        <a:gd name="T26" fmla="*/ 186 w 186"/>
                        <a:gd name="T27" fmla="*/ 66 h 6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6" h="66">
                          <a:moveTo>
                            <a:pt x="186" y="52"/>
                          </a:moveTo>
                          <a:lnTo>
                            <a:pt x="143" y="66"/>
                          </a:lnTo>
                          <a:lnTo>
                            <a:pt x="43" y="33"/>
                          </a:lnTo>
                          <a:lnTo>
                            <a:pt x="0" y="52"/>
                          </a:lnTo>
                          <a:lnTo>
                            <a:pt x="12" y="0"/>
                          </a:lnTo>
                          <a:lnTo>
                            <a:pt x="143" y="0"/>
                          </a:lnTo>
                          <a:lnTo>
                            <a:pt x="93" y="20"/>
                          </a:lnTo>
                          <a:lnTo>
                            <a:pt x="186" y="5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4525" name="Group 144"/>
                  <p:cNvGrpSpPr>
                    <a:grpSpLocks/>
                  </p:cNvGrpSpPr>
                  <p:nvPr/>
                </p:nvGrpSpPr>
                <p:grpSpPr bwMode="auto">
                  <a:xfrm>
                    <a:off x="3216" y="2135"/>
                    <a:ext cx="373" cy="184"/>
                    <a:chOff x="3216" y="2135"/>
                    <a:chExt cx="373" cy="184"/>
                  </a:xfrm>
                </p:grpSpPr>
                <p:sp>
                  <p:nvSpPr>
                    <p:cNvPr id="184526" name="Freeform 145"/>
                    <p:cNvSpPr>
                      <a:spLocks/>
                    </p:cNvSpPr>
                    <p:nvPr/>
                  </p:nvSpPr>
                  <p:spPr bwMode="auto">
                    <a:xfrm>
                      <a:off x="3402" y="2135"/>
                      <a:ext cx="187" cy="72"/>
                    </a:xfrm>
                    <a:custGeom>
                      <a:avLst/>
                      <a:gdLst>
                        <a:gd name="T0" fmla="*/ 0 w 187"/>
                        <a:gd name="T1" fmla="*/ 59 h 72"/>
                        <a:gd name="T2" fmla="*/ 44 w 187"/>
                        <a:gd name="T3" fmla="*/ 72 h 72"/>
                        <a:gd name="T4" fmla="*/ 137 w 187"/>
                        <a:gd name="T5" fmla="*/ 27 h 72"/>
                        <a:gd name="T6" fmla="*/ 187 w 187"/>
                        <a:gd name="T7" fmla="*/ 40 h 72"/>
                        <a:gd name="T8" fmla="*/ 168 w 187"/>
                        <a:gd name="T9" fmla="*/ 0 h 72"/>
                        <a:gd name="T10" fmla="*/ 44 w 187"/>
                        <a:gd name="T11" fmla="*/ 0 h 72"/>
                        <a:gd name="T12" fmla="*/ 106 w 187"/>
                        <a:gd name="T13" fmla="*/ 13 h 72"/>
                        <a:gd name="T14" fmla="*/ 0 w 187"/>
                        <a:gd name="T15" fmla="*/ 59 h 7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7"/>
                        <a:gd name="T25" fmla="*/ 0 h 72"/>
                        <a:gd name="T26" fmla="*/ 187 w 187"/>
                        <a:gd name="T27" fmla="*/ 72 h 7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7" h="72">
                          <a:moveTo>
                            <a:pt x="0" y="59"/>
                          </a:moveTo>
                          <a:lnTo>
                            <a:pt x="44" y="72"/>
                          </a:lnTo>
                          <a:lnTo>
                            <a:pt x="137" y="27"/>
                          </a:lnTo>
                          <a:lnTo>
                            <a:pt x="187" y="40"/>
                          </a:lnTo>
                          <a:lnTo>
                            <a:pt x="168" y="0"/>
                          </a:lnTo>
                          <a:lnTo>
                            <a:pt x="44" y="0"/>
                          </a:lnTo>
                          <a:lnTo>
                            <a:pt x="106" y="13"/>
                          </a:lnTo>
                          <a:lnTo>
                            <a:pt x="0" y="5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27" name="Freeform 146"/>
                    <p:cNvSpPr>
                      <a:spLocks/>
                    </p:cNvSpPr>
                    <p:nvPr/>
                  </p:nvSpPr>
                  <p:spPr bwMode="auto">
                    <a:xfrm>
                      <a:off x="3402" y="2135"/>
                      <a:ext cx="187" cy="72"/>
                    </a:xfrm>
                    <a:custGeom>
                      <a:avLst/>
                      <a:gdLst>
                        <a:gd name="T0" fmla="*/ 0 w 187"/>
                        <a:gd name="T1" fmla="*/ 59 h 72"/>
                        <a:gd name="T2" fmla="*/ 44 w 187"/>
                        <a:gd name="T3" fmla="*/ 72 h 72"/>
                        <a:gd name="T4" fmla="*/ 137 w 187"/>
                        <a:gd name="T5" fmla="*/ 27 h 72"/>
                        <a:gd name="T6" fmla="*/ 187 w 187"/>
                        <a:gd name="T7" fmla="*/ 40 h 72"/>
                        <a:gd name="T8" fmla="*/ 168 w 187"/>
                        <a:gd name="T9" fmla="*/ 0 h 72"/>
                        <a:gd name="T10" fmla="*/ 44 w 187"/>
                        <a:gd name="T11" fmla="*/ 0 h 72"/>
                        <a:gd name="T12" fmla="*/ 106 w 187"/>
                        <a:gd name="T13" fmla="*/ 13 h 72"/>
                        <a:gd name="T14" fmla="*/ 0 w 187"/>
                        <a:gd name="T15" fmla="*/ 59 h 7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7"/>
                        <a:gd name="T25" fmla="*/ 0 h 72"/>
                        <a:gd name="T26" fmla="*/ 187 w 187"/>
                        <a:gd name="T27" fmla="*/ 72 h 7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7" h="72">
                          <a:moveTo>
                            <a:pt x="0" y="59"/>
                          </a:moveTo>
                          <a:lnTo>
                            <a:pt x="44" y="72"/>
                          </a:lnTo>
                          <a:lnTo>
                            <a:pt x="137" y="27"/>
                          </a:lnTo>
                          <a:lnTo>
                            <a:pt x="187" y="40"/>
                          </a:lnTo>
                          <a:lnTo>
                            <a:pt x="168" y="0"/>
                          </a:lnTo>
                          <a:lnTo>
                            <a:pt x="44" y="0"/>
                          </a:lnTo>
                          <a:lnTo>
                            <a:pt x="106" y="13"/>
                          </a:lnTo>
                          <a:lnTo>
                            <a:pt x="0" y="5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28" name="Freeform 147"/>
                    <p:cNvSpPr>
                      <a:spLocks/>
                    </p:cNvSpPr>
                    <p:nvPr/>
                  </p:nvSpPr>
                  <p:spPr bwMode="auto">
                    <a:xfrm>
                      <a:off x="3216" y="2240"/>
                      <a:ext cx="180" cy="79"/>
                    </a:xfrm>
                    <a:custGeom>
                      <a:avLst/>
                      <a:gdLst>
                        <a:gd name="T0" fmla="*/ 180 w 180"/>
                        <a:gd name="T1" fmla="*/ 13 h 79"/>
                        <a:gd name="T2" fmla="*/ 137 w 180"/>
                        <a:gd name="T3" fmla="*/ 0 h 79"/>
                        <a:gd name="T4" fmla="*/ 44 w 180"/>
                        <a:gd name="T5" fmla="*/ 46 h 79"/>
                        <a:gd name="T6" fmla="*/ 0 w 180"/>
                        <a:gd name="T7" fmla="*/ 33 h 79"/>
                        <a:gd name="T8" fmla="*/ 13 w 180"/>
                        <a:gd name="T9" fmla="*/ 79 h 79"/>
                        <a:gd name="T10" fmla="*/ 137 w 180"/>
                        <a:gd name="T11" fmla="*/ 79 h 79"/>
                        <a:gd name="T12" fmla="*/ 81 w 180"/>
                        <a:gd name="T13" fmla="*/ 65 h 79"/>
                        <a:gd name="T14" fmla="*/ 180 w 180"/>
                        <a:gd name="T15" fmla="*/ 13 h 79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0"/>
                        <a:gd name="T25" fmla="*/ 0 h 79"/>
                        <a:gd name="T26" fmla="*/ 180 w 180"/>
                        <a:gd name="T27" fmla="*/ 79 h 79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0" h="79">
                          <a:moveTo>
                            <a:pt x="180" y="13"/>
                          </a:moveTo>
                          <a:lnTo>
                            <a:pt x="137" y="0"/>
                          </a:lnTo>
                          <a:lnTo>
                            <a:pt x="44" y="46"/>
                          </a:lnTo>
                          <a:lnTo>
                            <a:pt x="0" y="33"/>
                          </a:lnTo>
                          <a:lnTo>
                            <a:pt x="13" y="79"/>
                          </a:lnTo>
                          <a:lnTo>
                            <a:pt x="137" y="79"/>
                          </a:lnTo>
                          <a:lnTo>
                            <a:pt x="81" y="65"/>
                          </a:lnTo>
                          <a:lnTo>
                            <a:pt x="180" y="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29" name="Freeform 148"/>
                    <p:cNvSpPr>
                      <a:spLocks/>
                    </p:cNvSpPr>
                    <p:nvPr/>
                  </p:nvSpPr>
                  <p:spPr bwMode="auto">
                    <a:xfrm>
                      <a:off x="3216" y="2240"/>
                      <a:ext cx="180" cy="79"/>
                    </a:xfrm>
                    <a:custGeom>
                      <a:avLst/>
                      <a:gdLst>
                        <a:gd name="T0" fmla="*/ 180 w 180"/>
                        <a:gd name="T1" fmla="*/ 13 h 79"/>
                        <a:gd name="T2" fmla="*/ 137 w 180"/>
                        <a:gd name="T3" fmla="*/ 0 h 79"/>
                        <a:gd name="T4" fmla="*/ 44 w 180"/>
                        <a:gd name="T5" fmla="*/ 46 h 79"/>
                        <a:gd name="T6" fmla="*/ 0 w 180"/>
                        <a:gd name="T7" fmla="*/ 33 h 79"/>
                        <a:gd name="T8" fmla="*/ 13 w 180"/>
                        <a:gd name="T9" fmla="*/ 79 h 79"/>
                        <a:gd name="T10" fmla="*/ 137 w 180"/>
                        <a:gd name="T11" fmla="*/ 79 h 79"/>
                        <a:gd name="T12" fmla="*/ 81 w 180"/>
                        <a:gd name="T13" fmla="*/ 65 h 79"/>
                        <a:gd name="T14" fmla="*/ 180 w 180"/>
                        <a:gd name="T15" fmla="*/ 13 h 79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0"/>
                        <a:gd name="T25" fmla="*/ 0 h 79"/>
                        <a:gd name="T26" fmla="*/ 180 w 180"/>
                        <a:gd name="T27" fmla="*/ 79 h 79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0" h="79">
                          <a:moveTo>
                            <a:pt x="180" y="13"/>
                          </a:moveTo>
                          <a:lnTo>
                            <a:pt x="137" y="0"/>
                          </a:lnTo>
                          <a:lnTo>
                            <a:pt x="44" y="46"/>
                          </a:lnTo>
                          <a:lnTo>
                            <a:pt x="0" y="33"/>
                          </a:lnTo>
                          <a:lnTo>
                            <a:pt x="13" y="79"/>
                          </a:lnTo>
                          <a:lnTo>
                            <a:pt x="137" y="79"/>
                          </a:lnTo>
                          <a:lnTo>
                            <a:pt x="81" y="65"/>
                          </a:lnTo>
                          <a:lnTo>
                            <a:pt x="180" y="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</p:grpSp>
          <p:sp>
            <p:nvSpPr>
              <p:cNvPr id="184518" name="Text Box 149"/>
              <p:cNvSpPr txBox="1">
                <a:spLocks noChangeArrowheads="1"/>
              </p:cNvSpPr>
              <p:nvPr/>
            </p:nvSpPr>
            <p:spPr bwMode="auto">
              <a:xfrm>
                <a:off x="3170" y="2304"/>
                <a:ext cx="562" cy="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r>
                  <a:rPr lang="de-DE" altLang="en-US" sz="1600" b="1">
                    <a:solidFill>
                      <a:schemeClr val="bg1"/>
                    </a:solidFill>
                    <a:latin typeface="Arial" charset="0"/>
                  </a:rPr>
                  <a:t>Router</a:t>
                </a:r>
              </a:p>
            </p:txBody>
          </p:sp>
        </p:grpSp>
        <p:grpSp>
          <p:nvGrpSpPr>
            <p:cNvPr id="184345" name="Group 150"/>
            <p:cNvGrpSpPr>
              <a:grpSpLocks/>
            </p:cNvGrpSpPr>
            <p:nvPr/>
          </p:nvGrpSpPr>
          <p:grpSpPr bwMode="auto">
            <a:xfrm>
              <a:off x="1241" y="1944"/>
              <a:ext cx="653" cy="448"/>
              <a:chOff x="1195" y="1560"/>
              <a:chExt cx="653" cy="448"/>
            </a:xfrm>
          </p:grpSpPr>
          <p:grpSp>
            <p:nvGrpSpPr>
              <p:cNvPr id="184497" name="Group 151"/>
              <p:cNvGrpSpPr>
                <a:grpSpLocks/>
              </p:cNvGrpSpPr>
              <p:nvPr/>
            </p:nvGrpSpPr>
            <p:grpSpPr bwMode="auto">
              <a:xfrm>
                <a:off x="1195" y="1560"/>
                <a:ext cx="651" cy="405"/>
                <a:chOff x="1195" y="1560"/>
                <a:chExt cx="651" cy="405"/>
              </a:xfrm>
            </p:grpSpPr>
            <p:grpSp>
              <p:nvGrpSpPr>
                <p:cNvPr id="184499" name="Group 152"/>
                <p:cNvGrpSpPr>
                  <a:grpSpLocks/>
                </p:cNvGrpSpPr>
                <p:nvPr/>
              </p:nvGrpSpPr>
              <p:grpSpPr bwMode="auto">
                <a:xfrm>
                  <a:off x="1207" y="1579"/>
                  <a:ext cx="639" cy="386"/>
                  <a:chOff x="1207" y="1579"/>
                  <a:chExt cx="639" cy="386"/>
                </a:xfrm>
              </p:grpSpPr>
              <p:sp>
                <p:nvSpPr>
                  <p:cNvPr id="184514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1207" y="1704"/>
                    <a:ext cx="639" cy="137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4515" name="Oval 154"/>
                  <p:cNvSpPr>
                    <a:spLocks noChangeArrowheads="1"/>
                  </p:cNvSpPr>
                  <p:nvPr/>
                </p:nvSpPr>
                <p:spPr bwMode="auto">
                  <a:xfrm>
                    <a:off x="1213" y="1717"/>
                    <a:ext cx="633" cy="248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4516" name="Oval 155"/>
                  <p:cNvSpPr>
                    <a:spLocks noChangeArrowheads="1"/>
                  </p:cNvSpPr>
                  <p:nvPr/>
                </p:nvSpPr>
                <p:spPr bwMode="auto">
                  <a:xfrm>
                    <a:off x="1213" y="1579"/>
                    <a:ext cx="633" cy="249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184500" name="Rectangle 156"/>
                <p:cNvSpPr>
                  <a:spLocks noChangeArrowheads="1"/>
                </p:cNvSpPr>
                <p:nvPr/>
              </p:nvSpPr>
              <p:spPr bwMode="auto">
                <a:xfrm>
                  <a:off x="1195" y="1684"/>
                  <a:ext cx="638" cy="137"/>
                </a:xfrm>
                <a:prstGeom prst="rect">
                  <a:avLst/>
                </a:prstGeom>
                <a:solidFill>
                  <a:srgbClr val="004E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4501" name="Oval 157"/>
                <p:cNvSpPr>
                  <a:spLocks noChangeArrowheads="1"/>
                </p:cNvSpPr>
                <p:nvPr/>
              </p:nvSpPr>
              <p:spPr bwMode="auto">
                <a:xfrm>
                  <a:off x="1201" y="1697"/>
                  <a:ext cx="632" cy="249"/>
                </a:xfrm>
                <a:prstGeom prst="ellipse">
                  <a:avLst/>
                </a:prstGeom>
                <a:solidFill>
                  <a:srgbClr val="004E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4502" name="Oval 158"/>
                <p:cNvSpPr>
                  <a:spLocks noChangeArrowheads="1"/>
                </p:cNvSpPr>
                <p:nvPr/>
              </p:nvSpPr>
              <p:spPr bwMode="auto">
                <a:xfrm>
                  <a:off x="1201" y="1560"/>
                  <a:ext cx="632" cy="248"/>
                </a:xfrm>
                <a:prstGeom prst="ellipse">
                  <a:avLst/>
                </a:prstGeom>
                <a:solidFill>
                  <a:srgbClr val="5589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184503" name="Group 159"/>
                <p:cNvGrpSpPr>
                  <a:grpSpLocks/>
                </p:cNvGrpSpPr>
                <p:nvPr/>
              </p:nvGrpSpPr>
              <p:grpSpPr bwMode="auto">
                <a:xfrm>
                  <a:off x="1319" y="1592"/>
                  <a:ext cx="396" cy="184"/>
                  <a:chOff x="1319" y="1592"/>
                  <a:chExt cx="396" cy="184"/>
                </a:xfrm>
              </p:grpSpPr>
              <p:grpSp>
                <p:nvGrpSpPr>
                  <p:cNvPr id="184504" name="Group 160"/>
                  <p:cNvGrpSpPr>
                    <a:grpSpLocks/>
                  </p:cNvGrpSpPr>
                  <p:nvPr/>
                </p:nvGrpSpPr>
                <p:grpSpPr bwMode="auto">
                  <a:xfrm>
                    <a:off x="1319" y="1592"/>
                    <a:ext cx="396" cy="184"/>
                    <a:chOff x="1319" y="1592"/>
                    <a:chExt cx="396" cy="184"/>
                  </a:xfrm>
                </p:grpSpPr>
                <p:sp>
                  <p:nvSpPr>
                    <p:cNvPr id="184510" name="Freeform 161"/>
                    <p:cNvSpPr>
                      <a:spLocks/>
                    </p:cNvSpPr>
                    <p:nvPr/>
                  </p:nvSpPr>
                  <p:spPr bwMode="auto">
                    <a:xfrm>
                      <a:off x="1319" y="1592"/>
                      <a:ext cx="179" cy="72"/>
                    </a:xfrm>
                    <a:custGeom>
                      <a:avLst/>
                      <a:gdLst>
                        <a:gd name="T0" fmla="*/ 0 w 179"/>
                        <a:gd name="T1" fmla="*/ 13 h 72"/>
                        <a:gd name="T2" fmla="*/ 43 w 179"/>
                        <a:gd name="T3" fmla="*/ 0 h 72"/>
                        <a:gd name="T4" fmla="*/ 136 w 179"/>
                        <a:gd name="T5" fmla="*/ 40 h 72"/>
                        <a:gd name="T6" fmla="*/ 179 w 179"/>
                        <a:gd name="T7" fmla="*/ 27 h 72"/>
                        <a:gd name="T8" fmla="*/ 167 w 179"/>
                        <a:gd name="T9" fmla="*/ 72 h 72"/>
                        <a:gd name="T10" fmla="*/ 43 w 179"/>
                        <a:gd name="T11" fmla="*/ 72 h 72"/>
                        <a:gd name="T12" fmla="*/ 99 w 179"/>
                        <a:gd name="T13" fmla="*/ 59 h 72"/>
                        <a:gd name="T14" fmla="*/ 0 w 179"/>
                        <a:gd name="T15" fmla="*/ 13 h 7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79"/>
                        <a:gd name="T25" fmla="*/ 0 h 72"/>
                        <a:gd name="T26" fmla="*/ 179 w 179"/>
                        <a:gd name="T27" fmla="*/ 72 h 7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79" h="72">
                          <a:moveTo>
                            <a:pt x="0" y="13"/>
                          </a:moveTo>
                          <a:lnTo>
                            <a:pt x="43" y="0"/>
                          </a:lnTo>
                          <a:lnTo>
                            <a:pt x="136" y="40"/>
                          </a:lnTo>
                          <a:lnTo>
                            <a:pt x="179" y="27"/>
                          </a:lnTo>
                          <a:lnTo>
                            <a:pt x="167" y="72"/>
                          </a:lnTo>
                          <a:lnTo>
                            <a:pt x="43" y="72"/>
                          </a:lnTo>
                          <a:lnTo>
                            <a:pt x="99" y="59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11" name="Freeform 162"/>
                    <p:cNvSpPr>
                      <a:spLocks/>
                    </p:cNvSpPr>
                    <p:nvPr/>
                  </p:nvSpPr>
                  <p:spPr bwMode="auto">
                    <a:xfrm>
                      <a:off x="1319" y="1592"/>
                      <a:ext cx="179" cy="72"/>
                    </a:xfrm>
                    <a:custGeom>
                      <a:avLst/>
                      <a:gdLst>
                        <a:gd name="T0" fmla="*/ 0 w 179"/>
                        <a:gd name="T1" fmla="*/ 13 h 72"/>
                        <a:gd name="T2" fmla="*/ 43 w 179"/>
                        <a:gd name="T3" fmla="*/ 0 h 72"/>
                        <a:gd name="T4" fmla="*/ 136 w 179"/>
                        <a:gd name="T5" fmla="*/ 40 h 72"/>
                        <a:gd name="T6" fmla="*/ 179 w 179"/>
                        <a:gd name="T7" fmla="*/ 27 h 72"/>
                        <a:gd name="T8" fmla="*/ 167 w 179"/>
                        <a:gd name="T9" fmla="*/ 72 h 72"/>
                        <a:gd name="T10" fmla="*/ 43 w 179"/>
                        <a:gd name="T11" fmla="*/ 72 h 72"/>
                        <a:gd name="T12" fmla="*/ 99 w 179"/>
                        <a:gd name="T13" fmla="*/ 59 h 72"/>
                        <a:gd name="T14" fmla="*/ 0 w 179"/>
                        <a:gd name="T15" fmla="*/ 13 h 7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79"/>
                        <a:gd name="T25" fmla="*/ 0 h 72"/>
                        <a:gd name="T26" fmla="*/ 179 w 179"/>
                        <a:gd name="T27" fmla="*/ 72 h 7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79" h="72">
                          <a:moveTo>
                            <a:pt x="0" y="13"/>
                          </a:moveTo>
                          <a:lnTo>
                            <a:pt x="43" y="0"/>
                          </a:lnTo>
                          <a:lnTo>
                            <a:pt x="136" y="40"/>
                          </a:lnTo>
                          <a:lnTo>
                            <a:pt x="179" y="27"/>
                          </a:lnTo>
                          <a:lnTo>
                            <a:pt x="167" y="72"/>
                          </a:lnTo>
                          <a:lnTo>
                            <a:pt x="43" y="72"/>
                          </a:lnTo>
                          <a:lnTo>
                            <a:pt x="99" y="59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12" name="Freeform 163"/>
                    <p:cNvSpPr>
                      <a:spLocks/>
                    </p:cNvSpPr>
                    <p:nvPr/>
                  </p:nvSpPr>
                  <p:spPr bwMode="auto">
                    <a:xfrm>
                      <a:off x="1529" y="1710"/>
                      <a:ext cx="186" cy="66"/>
                    </a:xfrm>
                    <a:custGeom>
                      <a:avLst/>
                      <a:gdLst>
                        <a:gd name="T0" fmla="*/ 186 w 186"/>
                        <a:gd name="T1" fmla="*/ 52 h 66"/>
                        <a:gd name="T2" fmla="*/ 143 w 186"/>
                        <a:gd name="T3" fmla="*/ 66 h 66"/>
                        <a:gd name="T4" fmla="*/ 44 w 186"/>
                        <a:gd name="T5" fmla="*/ 33 h 66"/>
                        <a:gd name="T6" fmla="*/ 0 w 186"/>
                        <a:gd name="T7" fmla="*/ 52 h 66"/>
                        <a:gd name="T8" fmla="*/ 13 w 186"/>
                        <a:gd name="T9" fmla="*/ 0 h 66"/>
                        <a:gd name="T10" fmla="*/ 143 w 186"/>
                        <a:gd name="T11" fmla="*/ 0 h 66"/>
                        <a:gd name="T12" fmla="*/ 93 w 186"/>
                        <a:gd name="T13" fmla="*/ 20 h 66"/>
                        <a:gd name="T14" fmla="*/ 186 w 186"/>
                        <a:gd name="T15" fmla="*/ 52 h 6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6"/>
                        <a:gd name="T25" fmla="*/ 0 h 66"/>
                        <a:gd name="T26" fmla="*/ 186 w 186"/>
                        <a:gd name="T27" fmla="*/ 66 h 6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6" h="66">
                          <a:moveTo>
                            <a:pt x="186" y="52"/>
                          </a:moveTo>
                          <a:lnTo>
                            <a:pt x="143" y="66"/>
                          </a:lnTo>
                          <a:lnTo>
                            <a:pt x="44" y="33"/>
                          </a:lnTo>
                          <a:lnTo>
                            <a:pt x="0" y="52"/>
                          </a:lnTo>
                          <a:lnTo>
                            <a:pt x="13" y="0"/>
                          </a:lnTo>
                          <a:lnTo>
                            <a:pt x="143" y="0"/>
                          </a:lnTo>
                          <a:lnTo>
                            <a:pt x="93" y="20"/>
                          </a:lnTo>
                          <a:lnTo>
                            <a:pt x="186" y="5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13" name="Freeform 164"/>
                    <p:cNvSpPr>
                      <a:spLocks/>
                    </p:cNvSpPr>
                    <p:nvPr/>
                  </p:nvSpPr>
                  <p:spPr bwMode="auto">
                    <a:xfrm>
                      <a:off x="1529" y="1710"/>
                      <a:ext cx="186" cy="66"/>
                    </a:xfrm>
                    <a:custGeom>
                      <a:avLst/>
                      <a:gdLst>
                        <a:gd name="T0" fmla="*/ 186 w 186"/>
                        <a:gd name="T1" fmla="*/ 52 h 66"/>
                        <a:gd name="T2" fmla="*/ 143 w 186"/>
                        <a:gd name="T3" fmla="*/ 66 h 66"/>
                        <a:gd name="T4" fmla="*/ 44 w 186"/>
                        <a:gd name="T5" fmla="*/ 33 h 66"/>
                        <a:gd name="T6" fmla="*/ 0 w 186"/>
                        <a:gd name="T7" fmla="*/ 52 h 66"/>
                        <a:gd name="T8" fmla="*/ 13 w 186"/>
                        <a:gd name="T9" fmla="*/ 0 h 66"/>
                        <a:gd name="T10" fmla="*/ 143 w 186"/>
                        <a:gd name="T11" fmla="*/ 0 h 66"/>
                        <a:gd name="T12" fmla="*/ 93 w 186"/>
                        <a:gd name="T13" fmla="*/ 20 h 66"/>
                        <a:gd name="T14" fmla="*/ 186 w 186"/>
                        <a:gd name="T15" fmla="*/ 52 h 6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6"/>
                        <a:gd name="T25" fmla="*/ 0 h 66"/>
                        <a:gd name="T26" fmla="*/ 186 w 186"/>
                        <a:gd name="T27" fmla="*/ 66 h 6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6" h="66">
                          <a:moveTo>
                            <a:pt x="186" y="52"/>
                          </a:moveTo>
                          <a:lnTo>
                            <a:pt x="143" y="66"/>
                          </a:lnTo>
                          <a:lnTo>
                            <a:pt x="44" y="33"/>
                          </a:lnTo>
                          <a:lnTo>
                            <a:pt x="0" y="52"/>
                          </a:lnTo>
                          <a:lnTo>
                            <a:pt x="13" y="0"/>
                          </a:lnTo>
                          <a:lnTo>
                            <a:pt x="143" y="0"/>
                          </a:lnTo>
                          <a:lnTo>
                            <a:pt x="93" y="20"/>
                          </a:lnTo>
                          <a:lnTo>
                            <a:pt x="186" y="5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4505" name="Group 165"/>
                  <p:cNvGrpSpPr>
                    <a:grpSpLocks/>
                  </p:cNvGrpSpPr>
                  <p:nvPr/>
                </p:nvGrpSpPr>
                <p:grpSpPr bwMode="auto">
                  <a:xfrm>
                    <a:off x="1331" y="1592"/>
                    <a:ext cx="372" cy="184"/>
                    <a:chOff x="1331" y="1592"/>
                    <a:chExt cx="372" cy="184"/>
                  </a:xfrm>
                </p:grpSpPr>
                <p:sp>
                  <p:nvSpPr>
                    <p:cNvPr id="184506" name="Freeform 166"/>
                    <p:cNvSpPr>
                      <a:spLocks/>
                    </p:cNvSpPr>
                    <p:nvPr/>
                  </p:nvSpPr>
                  <p:spPr bwMode="auto">
                    <a:xfrm>
                      <a:off x="1517" y="1592"/>
                      <a:ext cx="186" cy="72"/>
                    </a:xfrm>
                    <a:custGeom>
                      <a:avLst/>
                      <a:gdLst>
                        <a:gd name="T0" fmla="*/ 0 w 186"/>
                        <a:gd name="T1" fmla="*/ 59 h 72"/>
                        <a:gd name="T2" fmla="*/ 43 w 186"/>
                        <a:gd name="T3" fmla="*/ 72 h 72"/>
                        <a:gd name="T4" fmla="*/ 136 w 186"/>
                        <a:gd name="T5" fmla="*/ 27 h 72"/>
                        <a:gd name="T6" fmla="*/ 186 w 186"/>
                        <a:gd name="T7" fmla="*/ 40 h 72"/>
                        <a:gd name="T8" fmla="*/ 167 w 186"/>
                        <a:gd name="T9" fmla="*/ 0 h 72"/>
                        <a:gd name="T10" fmla="*/ 43 w 186"/>
                        <a:gd name="T11" fmla="*/ 0 h 72"/>
                        <a:gd name="T12" fmla="*/ 105 w 186"/>
                        <a:gd name="T13" fmla="*/ 13 h 72"/>
                        <a:gd name="T14" fmla="*/ 0 w 186"/>
                        <a:gd name="T15" fmla="*/ 59 h 7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6"/>
                        <a:gd name="T25" fmla="*/ 0 h 72"/>
                        <a:gd name="T26" fmla="*/ 186 w 186"/>
                        <a:gd name="T27" fmla="*/ 72 h 7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6" h="72">
                          <a:moveTo>
                            <a:pt x="0" y="59"/>
                          </a:moveTo>
                          <a:lnTo>
                            <a:pt x="43" y="72"/>
                          </a:lnTo>
                          <a:lnTo>
                            <a:pt x="136" y="27"/>
                          </a:lnTo>
                          <a:lnTo>
                            <a:pt x="186" y="40"/>
                          </a:lnTo>
                          <a:lnTo>
                            <a:pt x="167" y="0"/>
                          </a:lnTo>
                          <a:lnTo>
                            <a:pt x="43" y="0"/>
                          </a:lnTo>
                          <a:lnTo>
                            <a:pt x="105" y="13"/>
                          </a:lnTo>
                          <a:lnTo>
                            <a:pt x="0" y="5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07" name="Freeform 167"/>
                    <p:cNvSpPr>
                      <a:spLocks/>
                    </p:cNvSpPr>
                    <p:nvPr/>
                  </p:nvSpPr>
                  <p:spPr bwMode="auto">
                    <a:xfrm>
                      <a:off x="1517" y="1592"/>
                      <a:ext cx="186" cy="72"/>
                    </a:xfrm>
                    <a:custGeom>
                      <a:avLst/>
                      <a:gdLst>
                        <a:gd name="T0" fmla="*/ 0 w 186"/>
                        <a:gd name="T1" fmla="*/ 59 h 72"/>
                        <a:gd name="T2" fmla="*/ 43 w 186"/>
                        <a:gd name="T3" fmla="*/ 72 h 72"/>
                        <a:gd name="T4" fmla="*/ 136 w 186"/>
                        <a:gd name="T5" fmla="*/ 27 h 72"/>
                        <a:gd name="T6" fmla="*/ 186 w 186"/>
                        <a:gd name="T7" fmla="*/ 40 h 72"/>
                        <a:gd name="T8" fmla="*/ 167 w 186"/>
                        <a:gd name="T9" fmla="*/ 0 h 72"/>
                        <a:gd name="T10" fmla="*/ 43 w 186"/>
                        <a:gd name="T11" fmla="*/ 0 h 72"/>
                        <a:gd name="T12" fmla="*/ 105 w 186"/>
                        <a:gd name="T13" fmla="*/ 13 h 72"/>
                        <a:gd name="T14" fmla="*/ 0 w 186"/>
                        <a:gd name="T15" fmla="*/ 59 h 7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6"/>
                        <a:gd name="T25" fmla="*/ 0 h 72"/>
                        <a:gd name="T26" fmla="*/ 186 w 186"/>
                        <a:gd name="T27" fmla="*/ 72 h 7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6" h="72">
                          <a:moveTo>
                            <a:pt x="0" y="59"/>
                          </a:moveTo>
                          <a:lnTo>
                            <a:pt x="43" y="72"/>
                          </a:lnTo>
                          <a:lnTo>
                            <a:pt x="136" y="27"/>
                          </a:lnTo>
                          <a:lnTo>
                            <a:pt x="186" y="40"/>
                          </a:lnTo>
                          <a:lnTo>
                            <a:pt x="167" y="0"/>
                          </a:lnTo>
                          <a:lnTo>
                            <a:pt x="43" y="0"/>
                          </a:lnTo>
                          <a:lnTo>
                            <a:pt x="105" y="13"/>
                          </a:lnTo>
                          <a:lnTo>
                            <a:pt x="0" y="5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08" name="Freeform 168"/>
                    <p:cNvSpPr>
                      <a:spLocks/>
                    </p:cNvSpPr>
                    <p:nvPr/>
                  </p:nvSpPr>
                  <p:spPr bwMode="auto">
                    <a:xfrm>
                      <a:off x="1331" y="1697"/>
                      <a:ext cx="180" cy="79"/>
                    </a:xfrm>
                    <a:custGeom>
                      <a:avLst/>
                      <a:gdLst>
                        <a:gd name="T0" fmla="*/ 180 w 180"/>
                        <a:gd name="T1" fmla="*/ 13 h 79"/>
                        <a:gd name="T2" fmla="*/ 136 w 180"/>
                        <a:gd name="T3" fmla="*/ 0 h 79"/>
                        <a:gd name="T4" fmla="*/ 43 w 180"/>
                        <a:gd name="T5" fmla="*/ 46 h 79"/>
                        <a:gd name="T6" fmla="*/ 0 w 180"/>
                        <a:gd name="T7" fmla="*/ 33 h 79"/>
                        <a:gd name="T8" fmla="*/ 12 w 180"/>
                        <a:gd name="T9" fmla="*/ 79 h 79"/>
                        <a:gd name="T10" fmla="*/ 136 w 180"/>
                        <a:gd name="T11" fmla="*/ 79 h 79"/>
                        <a:gd name="T12" fmla="*/ 81 w 180"/>
                        <a:gd name="T13" fmla="*/ 65 h 79"/>
                        <a:gd name="T14" fmla="*/ 180 w 180"/>
                        <a:gd name="T15" fmla="*/ 13 h 79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0"/>
                        <a:gd name="T25" fmla="*/ 0 h 79"/>
                        <a:gd name="T26" fmla="*/ 180 w 180"/>
                        <a:gd name="T27" fmla="*/ 79 h 79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0" h="79">
                          <a:moveTo>
                            <a:pt x="180" y="13"/>
                          </a:moveTo>
                          <a:lnTo>
                            <a:pt x="136" y="0"/>
                          </a:lnTo>
                          <a:lnTo>
                            <a:pt x="43" y="46"/>
                          </a:lnTo>
                          <a:lnTo>
                            <a:pt x="0" y="33"/>
                          </a:lnTo>
                          <a:lnTo>
                            <a:pt x="12" y="79"/>
                          </a:lnTo>
                          <a:lnTo>
                            <a:pt x="136" y="79"/>
                          </a:lnTo>
                          <a:lnTo>
                            <a:pt x="81" y="65"/>
                          </a:lnTo>
                          <a:lnTo>
                            <a:pt x="180" y="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509" name="Freeform 169"/>
                    <p:cNvSpPr>
                      <a:spLocks/>
                    </p:cNvSpPr>
                    <p:nvPr/>
                  </p:nvSpPr>
                  <p:spPr bwMode="auto">
                    <a:xfrm>
                      <a:off x="1331" y="1697"/>
                      <a:ext cx="180" cy="79"/>
                    </a:xfrm>
                    <a:custGeom>
                      <a:avLst/>
                      <a:gdLst>
                        <a:gd name="T0" fmla="*/ 180 w 180"/>
                        <a:gd name="T1" fmla="*/ 13 h 79"/>
                        <a:gd name="T2" fmla="*/ 136 w 180"/>
                        <a:gd name="T3" fmla="*/ 0 h 79"/>
                        <a:gd name="T4" fmla="*/ 43 w 180"/>
                        <a:gd name="T5" fmla="*/ 46 h 79"/>
                        <a:gd name="T6" fmla="*/ 0 w 180"/>
                        <a:gd name="T7" fmla="*/ 33 h 79"/>
                        <a:gd name="T8" fmla="*/ 12 w 180"/>
                        <a:gd name="T9" fmla="*/ 79 h 79"/>
                        <a:gd name="T10" fmla="*/ 136 w 180"/>
                        <a:gd name="T11" fmla="*/ 79 h 79"/>
                        <a:gd name="T12" fmla="*/ 81 w 180"/>
                        <a:gd name="T13" fmla="*/ 65 h 79"/>
                        <a:gd name="T14" fmla="*/ 180 w 180"/>
                        <a:gd name="T15" fmla="*/ 13 h 79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0"/>
                        <a:gd name="T25" fmla="*/ 0 h 79"/>
                        <a:gd name="T26" fmla="*/ 180 w 180"/>
                        <a:gd name="T27" fmla="*/ 79 h 79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0" h="79">
                          <a:moveTo>
                            <a:pt x="180" y="13"/>
                          </a:moveTo>
                          <a:lnTo>
                            <a:pt x="136" y="0"/>
                          </a:lnTo>
                          <a:lnTo>
                            <a:pt x="43" y="46"/>
                          </a:lnTo>
                          <a:lnTo>
                            <a:pt x="0" y="33"/>
                          </a:lnTo>
                          <a:lnTo>
                            <a:pt x="12" y="79"/>
                          </a:lnTo>
                          <a:lnTo>
                            <a:pt x="136" y="79"/>
                          </a:lnTo>
                          <a:lnTo>
                            <a:pt x="81" y="65"/>
                          </a:lnTo>
                          <a:lnTo>
                            <a:pt x="180" y="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</p:grpSp>
          <p:sp>
            <p:nvSpPr>
              <p:cNvPr id="184498" name="Text Box 170"/>
              <p:cNvSpPr txBox="1">
                <a:spLocks noChangeArrowheads="1"/>
              </p:cNvSpPr>
              <p:nvPr/>
            </p:nvSpPr>
            <p:spPr bwMode="auto">
              <a:xfrm>
                <a:off x="1287" y="1761"/>
                <a:ext cx="561" cy="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r>
                  <a:rPr lang="de-DE" altLang="en-US" sz="1600" b="1">
                    <a:solidFill>
                      <a:schemeClr val="bg1"/>
                    </a:solidFill>
                    <a:latin typeface="Arial" charset="0"/>
                  </a:rPr>
                  <a:t>Router</a:t>
                </a:r>
              </a:p>
            </p:txBody>
          </p:sp>
        </p:grpSp>
        <p:grpSp>
          <p:nvGrpSpPr>
            <p:cNvPr id="184346" name="Group 171"/>
            <p:cNvGrpSpPr>
              <a:grpSpLocks/>
            </p:cNvGrpSpPr>
            <p:nvPr/>
          </p:nvGrpSpPr>
          <p:grpSpPr bwMode="auto">
            <a:xfrm>
              <a:off x="3840" y="1944"/>
              <a:ext cx="652" cy="448"/>
              <a:chOff x="3794" y="1560"/>
              <a:chExt cx="652" cy="448"/>
            </a:xfrm>
          </p:grpSpPr>
          <p:grpSp>
            <p:nvGrpSpPr>
              <p:cNvPr id="184477" name="Group 172"/>
              <p:cNvGrpSpPr>
                <a:grpSpLocks/>
              </p:cNvGrpSpPr>
              <p:nvPr/>
            </p:nvGrpSpPr>
            <p:grpSpPr bwMode="auto">
              <a:xfrm>
                <a:off x="3794" y="1560"/>
                <a:ext cx="652" cy="405"/>
                <a:chOff x="3794" y="1560"/>
                <a:chExt cx="652" cy="405"/>
              </a:xfrm>
            </p:grpSpPr>
            <p:grpSp>
              <p:nvGrpSpPr>
                <p:cNvPr id="184479" name="Group 173"/>
                <p:cNvGrpSpPr>
                  <a:grpSpLocks/>
                </p:cNvGrpSpPr>
                <p:nvPr/>
              </p:nvGrpSpPr>
              <p:grpSpPr bwMode="auto">
                <a:xfrm>
                  <a:off x="3806" y="1579"/>
                  <a:ext cx="640" cy="386"/>
                  <a:chOff x="3806" y="1579"/>
                  <a:chExt cx="640" cy="386"/>
                </a:xfrm>
              </p:grpSpPr>
              <p:sp>
                <p:nvSpPr>
                  <p:cNvPr id="184494" name="Rectangle 174"/>
                  <p:cNvSpPr>
                    <a:spLocks noChangeArrowheads="1"/>
                  </p:cNvSpPr>
                  <p:nvPr/>
                </p:nvSpPr>
                <p:spPr bwMode="auto">
                  <a:xfrm>
                    <a:off x="3806" y="1704"/>
                    <a:ext cx="640" cy="137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4495" name="Oval 175"/>
                  <p:cNvSpPr>
                    <a:spLocks noChangeArrowheads="1"/>
                  </p:cNvSpPr>
                  <p:nvPr/>
                </p:nvSpPr>
                <p:spPr bwMode="auto">
                  <a:xfrm>
                    <a:off x="3812" y="1717"/>
                    <a:ext cx="634" cy="248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4496" name="Oval 176"/>
                  <p:cNvSpPr>
                    <a:spLocks noChangeArrowheads="1"/>
                  </p:cNvSpPr>
                  <p:nvPr/>
                </p:nvSpPr>
                <p:spPr bwMode="auto">
                  <a:xfrm>
                    <a:off x="3812" y="1579"/>
                    <a:ext cx="634" cy="249"/>
                  </a:xfrm>
                  <a:prstGeom prst="ellipse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sp>
              <p:nvSpPr>
                <p:cNvPr id="184480" name="Rectangle 177"/>
                <p:cNvSpPr>
                  <a:spLocks noChangeArrowheads="1"/>
                </p:cNvSpPr>
                <p:nvPr/>
              </p:nvSpPr>
              <p:spPr bwMode="auto">
                <a:xfrm>
                  <a:off x="3794" y="1684"/>
                  <a:ext cx="639" cy="137"/>
                </a:xfrm>
                <a:prstGeom prst="rect">
                  <a:avLst/>
                </a:prstGeom>
                <a:solidFill>
                  <a:srgbClr val="004E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4481" name="Oval 178"/>
                <p:cNvSpPr>
                  <a:spLocks noChangeArrowheads="1"/>
                </p:cNvSpPr>
                <p:nvPr/>
              </p:nvSpPr>
              <p:spPr bwMode="auto">
                <a:xfrm>
                  <a:off x="3800" y="1697"/>
                  <a:ext cx="633" cy="249"/>
                </a:xfrm>
                <a:prstGeom prst="ellipse">
                  <a:avLst/>
                </a:prstGeom>
                <a:solidFill>
                  <a:srgbClr val="004E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4482" name="Oval 179"/>
                <p:cNvSpPr>
                  <a:spLocks noChangeArrowheads="1"/>
                </p:cNvSpPr>
                <p:nvPr/>
              </p:nvSpPr>
              <p:spPr bwMode="auto">
                <a:xfrm>
                  <a:off x="3800" y="1560"/>
                  <a:ext cx="633" cy="248"/>
                </a:xfrm>
                <a:prstGeom prst="ellipse">
                  <a:avLst/>
                </a:prstGeom>
                <a:solidFill>
                  <a:srgbClr val="5589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184483" name="Group 180"/>
                <p:cNvGrpSpPr>
                  <a:grpSpLocks/>
                </p:cNvGrpSpPr>
                <p:nvPr/>
              </p:nvGrpSpPr>
              <p:grpSpPr bwMode="auto">
                <a:xfrm>
                  <a:off x="3918" y="1592"/>
                  <a:ext cx="397" cy="184"/>
                  <a:chOff x="3918" y="1592"/>
                  <a:chExt cx="397" cy="184"/>
                </a:xfrm>
              </p:grpSpPr>
              <p:grpSp>
                <p:nvGrpSpPr>
                  <p:cNvPr id="184484" name="Group 181"/>
                  <p:cNvGrpSpPr>
                    <a:grpSpLocks/>
                  </p:cNvGrpSpPr>
                  <p:nvPr/>
                </p:nvGrpSpPr>
                <p:grpSpPr bwMode="auto">
                  <a:xfrm>
                    <a:off x="3918" y="1592"/>
                    <a:ext cx="397" cy="184"/>
                    <a:chOff x="3918" y="1592"/>
                    <a:chExt cx="397" cy="184"/>
                  </a:xfrm>
                </p:grpSpPr>
                <p:sp>
                  <p:nvSpPr>
                    <p:cNvPr id="184490" name="Freeform 182"/>
                    <p:cNvSpPr>
                      <a:spLocks/>
                    </p:cNvSpPr>
                    <p:nvPr/>
                  </p:nvSpPr>
                  <p:spPr bwMode="auto">
                    <a:xfrm>
                      <a:off x="3918" y="1592"/>
                      <a:ext cx="180" cy="72"/>
                    </a:xfrm>
                    <a:custGeom>
                      <a:avLst/>
                      <a:gdLst>
                        <a:gd name="T0" fmla="*/ 0 w 180"/>
                        <a:gd name="T1" fmla="*/ 13 h 72"/>
                        <a:gd name="T2" fmla="*/ 43 w 180"/>
                        <a:gd name="T3" fmla="*/ 0 h 72"/>
                        <a:gd name="T4" fmla="*/ 136 w 180"/>
                        <a:gd name="T5" fmla="*/ 40 h 72"/>
                        <a:gd name="T6" fmla="*/ 180 w 180"/>
                        <a:gd name="T7" fmla="*/ 27 h 72"/>
                        <a:gd name="T8" fmla="*/ 167 w 180"/>
                        <a:gd name="T9" fmla="*/ 72 h 72"/>
                        <a:gd name="T10" fmla="*/ 43 w 180"/>
                        <a:gd name="T11" fmla="*/ 72 h 72"/>
                        <a:gd name="T12" fmla="*/ 99 w 180"/>
                        <a:gd name="T13" fmla="*/ 59 h 72"/>
                        <a:gd name="T14" fmla="*/ 0 w 180"/>
                        <a:gd name="T15" fmla="*/ 13 h 7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0"/>
                        <a:gd name="T25" fmla="*/ 0 h 72"/>
                        <a:gd name="T26" fmla="*/ 180 w 180"/>
                        <a:gd name="T27" fmla="*/ 72 h 7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0" h="72">
                          <a:moveTo>
                            <a:pt x="0" y="13"/>
                          </a:moveTo>
                          <a:lnTo>
                            <a:pt x="43" y="0"/>
                          </a:lnTo>
                          <a:lnTo>
                            <a:pt x="136" y="40"/>
                          </a:lnTo>
                          <a:lnTo>
                            <a:pt x="180" y="27"/>
                          </a:lnTo>
                          <a:lnTo>
                            <a:pt x="167" y="72"/>
                          </a:lnTo>
                          <a:lnTo>
                            <a:pt x="43" y="72"/>
                          </a:lnTo>
                          <a:lnTo>
                            <a:pt x="99" y="59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491" name="Freeform 183"/>
                    <p:cNvSpPr>
                      <a:spLocks/>
                    </p:cNvSpPr>
                    <p:nvPr/>
                  </p:nvSpPr>
                  <p:spPr bwMode="auto">
                    <a:xfrm>
                      <a:off x="3918" y="1592"/>
                      <a:ext cx="180" cy="72"/>
                    </a:xfrm>
                    <a:custGeom>
                      <a:avLst/>
                      <a:gdLst>
                        <a:gd name="T0" fmla="*/ 0 w 180"/>
                        <a:gd name="T1" fmla="*/ 13 h 72"/>
                        <a:gd name="T2" fmla="*/ 43 w 180"/>
                        <a:gd name="T3" fmla="*/ 0 h 72"/>
                        <a:gd name="T4" fmla="*/ 136 w 180"/>
                        <a:gd name="T5" fmla="*/ 40 h 72"/>
                        <a:gd name="T6" fmla="*/ 180 w 180"/>
                        <a:gd name="T7" fmla="*/ 27 h 72"/>
                        <a:gd name="T8" fmla="*/ 167 w 180"/>
                        <a:gd name="T9" fmla="*/ 72 h 72"/>
                        <a:gd name="T10" fmla="*/ 43 w 180"/>
                        <a:gd name="T11" fmla="*/ 72 h 72"/>
                        <a:gd name="T12" fmla="*/ 99 w 180"/>
                        <a:gd name="T13" fmla="*/ 59 h 72"/>
                        <a:gd name="T14" fmla="*/ 0 w 180"/>
                        <a:gd name="T15" fmla="*/ 13 h 7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0"/>
                        <a:gd name="T25" fmla="*/ 0 h 72"/>
                        <a:gd name="T26" fmla="*/ 180 w 180"/>
                        <a:gd name="T27" fmla="*/ 72 h 7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0" h="72">
                          <a:moveTo>
                            <a:pt x="0" y="13"/>
                          </a:moveTo>
                          <a:lnTo>
                            <a:pt x="43" y="0"/>
                          </a:lnTo>
                          <a:lnTo>
                            <a:pt x="136" y="40"/>
                          </a:lnTo>
                          <a:lnTo>
                            <a:pt x="180" y="27"/>
                          </a:lnTo>
                          <a:lnTo>
                            <a:pt x="167" y="72"/>
                          </a:lnTo>
                          <a:lnTo>
                            <a:pt x="43" y="72"/>
                          </a:lnTo>
                          <a:lnTo>
                            <a:pt x="99" y="59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492" name="Freeform 184"/>
                    <p:cNvSpPr>
                      <a:spLocks/>
                    </p:cNvSpPr>
                    <p:nvPr/>
                  </p:nvSpPr>
                  <p:spPr bwMode="auto">
                    <a:xfrm>
                      <a:off x="4129" y="1710"/>
                      <a:ext cx="186" cy="66"/>
                    </a:xfrm>
                    <a:custGeom>
                      <a:avLst/>
                      <a:gdLst>
                        <a:gd name="T0" fmla="*/ 186 w 186"/>
                        <a:gd name="T1" fmla="*/ 52 h 66"/>
                        <a:gd name="T2" fmla="*/ 143 w 186"/>
                        <a:gd name="T3" fmla="*/ 66 h 66"/>
                        <a:gd name="T4" fmla="*/ 43 w 186"/>
                        <a:gd name="T5" fmla="*/ 33 h 66"/>
                        <a:gd name="T6" fmla="*/ 0 w 186"/>
                        <a:gd name="T7" fmla="*/ 52 h 66"/>
                        <a:gd name="T8" fmla="*/ 12 w 186"/>
                        <a:gd name="T9" fmla="*/ 0 h 66"/>
                        <a:gd name="T10" fmla="*/ 143 w 186"/>
                        <a:gd name="T11" fmla="*/ 0 h 66"/>
                        <a:gd name="T12" fmla="*/ 93 w 186"/>
                        <a:gd name="T13" fmla="*/ 20 h 66"/>
                        <a:gd name="T14" fmla="*/ 186 w 186"/>
                        <a:gd name="T15" fmla="*/ 52 h 6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6"/>
                        <a:gd name="T25" fmla="*/ 0 h 66"/>
                        <a:gd name="T26" fmla="*/ 186 w 186"/>
                        <a:gd name="T27" fmla="*/ 66 h 6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6" h="66">
                          <a:moveTo>
                            <a:pt x="186" y="52"/>
                          </a:moveTo>
                          <a:lnTo>
                            <a:pt x="143" y="66"/>
                          </a:lnTo>
                          <a:lnTo>
                            <a:pt x="43" y="33"/>
                          </a:lnTo>
                          <a:lnTo>
                            <a:pt x="0" y="52"/>
                          </a:lnTo>
                          <a:lnTo>
                            <a:pt x="12" y="0"/>
                          </a:lnTo>
                          <a:lnTo>
                            <a:pt x="143" y="0"/>
                          </a:lnTo>
                          <a:lnTo>
                            <a:pt x="93" y="20"/>
                          </a:lnTo>
                          <a:lnTo>
                            <a:pt x="186" y="5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493" name="Freeform 185"/>
                    <p:cNvSpPr>
                      <a:spLocks/>
                    </p:cNvSpPr>
                    <p:nvPr/>
                  </p:nvSpPr>
                  <p:spPr bwMode="auto">
                    <a:xfrm>
                      <a:off x="4129" y="1710"/>
                      <a:ext cx="186" cy="66"/>
                    </a:xfrm>
                    <a:custGeom>
                      <a:avLst/>
                      <a:gdLst>
                        <a:gd name="T0" fmla="*/ 186 w 186"/>
                        <a:gd name="T1" fmla="*/ 52 h 66"/>
                        <a:gd name="T2" fmla="*/ 143 w 186"/>
                        <a:gd name="T3" fmla="*/ 66 h 66"/>
                        <a:gd name="T4" fmla="*/ 43 w 186"/>
                        <a:gd name="T5" fmla="*/ 33 h 66"/>
                        <a:gd name="T6" fmla="*/ 0 w 186"/>
                        <a:gd name="T7" fmla="*/ 52 h 66"/>
                        <a:gd name="T8" fmla="*/ 12 w 186"/>
                        <a:gd name="T9" fmla="*/ 0 h 66"/>
                        <a:gd name="T10" fmla="*/ 143 w 186"/>
                        <a:gd name="T11" fmla="*/ 0 h 66"/>
                        <a:gd name="T12" fmla="*/ 93 w 186"/>
                        <a:gd name="T13" fmla="*/ 20 h 66"/>
                        <a:gd name="T14" fmla="*/ 186 w 186"/>
                        <a:gd name="T15" fmla="*/ 52 h 6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6"/>
                        <a:gd name="T25" fmla="*/ 0 h 66"/>
                        <a:gd name="T26" fmla="*/ 186 w 186"/>
                        <a:gd name="T27" fmla="*/ 66 h 6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6" h="66">
                          <a:moveTo>
                            <a:pt x="186" y="52"/>
                          </a:moveTo>
                          <a:lnTo>
                            <a:pt x="143" y="66"/>
                          </a:lnTo>
                          <a:lnTo>
                            <a:pt x="43" y="33"/>
                          </a:lnTo>
                          <a:lnTo>
                            <a:pt x="0" y="52"/>
                          </a:lnTo>
                          <a:lnTo>
                            <a:pt x="12" y="0"/>
                          </a:lnTo>
                          <a:lnTo>
                            <a:pt x="143" y="0"/>
                          </a:lnTo>
                          <a:lnTo>
                            <a:pt x="93" y="20"/>
                          </a:lnTo>
                          <a:lnTo>
                            <a:pt x="186" y="5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4485" name="Group 186"/>
                  <p:cNvGrpSpPr>
                    <a:grpSpLocks/>
                  </p:cNvGrpSpPr>
                  <p:nvPr/>
                </p:nvGrpSpPr>
                <p:grpSpPr bwMode="auto">
                  <a:xfrm>
                    <a:off x="3930" y="1592"/>
                    <a:ext cx="373" cy="184"/>
                    <a:chOff x="3930" y="1592"/>
                    <a:chExt cx="373" cy="184"/>
                  </a:xfrm>
                </p:grpSpPr>
                <p:sp>
                  <p:nvSpPr>
                    <p:cNvPr id="184486" name="Freeform 187"/>
                    <p:cNvSpPr>
                      <a:spLocks/>
                    </p:cNvSpPr>
                    <p:nvPr/>
                  </p:nvSpPr>
                  <p:spPr bwMode="auto">
                    <a:xfrm>
                      <a:off x="4116" y="1592"/>
                      <a:ext cx="187" cy="72"/>
                    </a:xfrm>
                    <a:custGeom>
                      <a:avLst/>
                      <a:gdLst>
                        <a:gd name="T0" fmla="*/ 0 w 187"/>
                        <a:gd name="T1" fmla="*/ 59 h 72"/>
                        <a:gd name="T2" fmla="*/ 44 w 187"/>
                        <a:gd name="T3" fmla="*/ 72 h 72"/>
                        <a:gd name="T4" fmla="*/ 137 w 187"/>
                        <a:gd name="T5" fmla="*/ 27 h 72"/>
                        <a:gd name="T6" fmla="*/ 187 w 187"/>
                        <a:gd name="T7" fmla="*/ 40 h 72"/>
                        <a:gd name="T8" fmla="*/ 168 w 187"/>
                        <a:gd name="T9" fmla="*/ 0 h 72"/>
                        <a:gd name="T10" fmla="*/ 44 w 187"/>
                        <a:gd name="T11" fmla="*/ 0 h 72"/>
                        <a:gd name="T12" fmla="*/ 106 w 187"/>
                        <a:gd name="T13" fmla="*/ 13 h 72"/>
                        <a:gd name="T14" fmla="*/ 0 w 187"/>
                        <a:gd name="T15" fmla="*/ 59 h 7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7"/>
                        <a:gd name="T25" fmla="*/ 0 h 72"/>
                        <a:gd name="T26" fmla="*/ 187 w 187"/>
                        <a:gd name="T27" fmla="*/ 72 h 7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7" h="72">
                          <a:moveTo>
                            <a:pt x="0" y="59"/>
                          </a:moveTo>
                          <a:lnTo>
                            <a:pt x="44" y="72"/>
                          </a:lnTo>
                          <a:lnTo>
                            <a:pt x="137" y="27"/>
                          </a:lnTo>
                          <a:lnTo>
                            <a:pt x="187" y="40"/>
                          </a:lnTo>
                          <a:lnTo>
                            <a:pt x="168" y="0"/>
                          </a:lnTo>
                          <a:lnTo>
                            <a:pt x="44" y="0"/>
                          </a:lnTo>
                          <a:lnTo>
                            <a:pt x="106" y="13"/>
                          </a:lnTo>
                          <a:lnTo>
                            <a:pt x="0" y="5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487" name="Freeform 188"/>
                    <p:cNvSpPr>
                      <a:spLocks/>
                    </p:cNvSpPr>
                    <p:nvPr/>
                  </p:nvSpPr>
                  <p:spPr bwMode="auto">
                    <a:xfrm>
                      <a:off x="4116" y="1592"/>
                      <a:ext cx="187" cy="72"/>
                    </a:xfrm>
                    <a:custGeom>
                      <a:avLst/>
                      <a:gdLst>
                        <a:gd name="T0" fmla="*/ 0 w 187"/>
                        <a:gd name="T1" fmla="*/ 59 h 72"/>
                        <a:gd name="T2" fmla="*/ 44 w 187"/>
                        <a:gd name="T3" fmla="*/ 72 h 72"/>
                        <a:gd name="T4" fmla="*/ 137 w 187"/>
                        <a:gd name="T5" fmla="*/ 27 h 72"/>
                        <a:gd name="T6" fmla="*/ 187 w 187"/>
                        <a:gd name="T7" fmla="*/ 40 h 72"/>
                        <a:gd name="T8" fmla="*/ 168 w 187"/>
                        <a:gd name="T9" fmla="*/ 0 h 72"/>
                        <a:gd name="T10" fmla="*/ 44 w 187"/>
                        <a:gd name="T11" fmla="*/ 0 h 72"/>
                        <a:gd name="T12" fmla="*/ 106 w 187"/>
                        <a:gd name="T13" fmla="*/ 13 h 72"/>
                        <a:gd name="T14" fmla="*/ 0 w 187"/>
                        <a:gd name="T15" fmla="*/ 59 h 72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7"/>
                        <a:gd name="T25" fmla="*/ 0 h 72"/>
                        <a:gd name="T26" fmla="*/ 187 w 187"/>
                        <a:gd name="T27" fmla="*/ 72 h 72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7" h="72">
                          <a:moveTo>
                            <a:pt x="0" y="59"/>
                          </a:moveTo>
                          <a:lnTo>
                            <a:pt x="44" y="72"/>
                          </a:lnTo>
                          <a:lnTo>
                            <a:pt x="137" y="27"/>
                          </a:lnTo>
                          <a:lnTo>
                            <a:pt x="187" y="40"/>
                          </a:lnTo>
                          <a:lnTo>
                            <a:pt x="168" y="0"/>
                          </a:lnTo>
                          <a:lnTo>
                            <a:pt x="44" y="0"/>
                          </a:lnTo>
                          <a:lnTo>
                            <a:pt x="106" y="13"/>
                          </a:lnTo>
                          <a:lnTo>
                            <a:pt x="0" y="5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488" name="Freeform 189"/>
                    <p:cNvSpPr>
                      <a:spLocks/>
                    </p:cNvSpPr>
                    <p:nvPr/>
                  </p:nvSpPr>
                  <p:spPr bwMode="auto">
                    <a:xfrm>
                      <a:off x="3930" y="1697"/>
                      <a:ext cx="180" cy="79"/>
                    </a:xfrm>
                    <a:custGeom>
                      <a:avLst/>
                      <a:gdLst>
                        <a:gd name="T0" fmla="*/ 180 w 180"/>
                        <a:gd name="T1" fmla="*/ 13 h 79"/>
                        <a:gd name="T2" fmla="*/ 137 w 180"/>
                        <a:gd name="T3" fmla="*/ 0 h 79"/>
                        <a:gd name="T4" fmla="*/ 44 w 180"/>
                        <a:gd name="T5" fmla="*/ 46 h 79"/>
                        <a:gd name="T6" fmla="*/ 0 w 180"/>
                        <a:gd name="T7" fmla="*/ 33 h 79"/>
                        <a:gd name="T8" fmla="*/ 13 w 180"/>
                        <a:gd name="T9" fmla="*/ 79 h 79"/>
                        <a:gd name="T10" fmla="*/ 137 w 180"/>
                        <a:gd name="T11" fmla="*/ 79 h 79"/>
                        <a:gd name="T12" fmla="*/ 81 w 180"/>
                        <a:gd name="T13" fmla="*/ 65 h 79"/>
                        <a:gd name="T14" fmla="*/ 180 w 180"/>
                        <a:gd name="T15" fmla="*/ 13 h 79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0"/>
                        <a:gd name="T25" fmla="*/ 0 h 79"/>
                        <a:gd name="T26" fmla="*/ 180 w 180"/>
                        <a:gd name="T27" fmla="*/ 79 h 79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0" h="79">
                          <a:moveTo>
                            <a:pt x="180" y="13"/>
                          </a:moveTo>
                          <a:lnTo>
                            <a:pt x="137" y="0"/>
                          </a:lnTo>
                          <a:lnTo>
                            <a:pt x="44" y="46"/>
                          </a:lnTo>
                          <a:lnTo>
                            <a:pt x="0" y="33"/>
                          </a:lnTo>
                          <a:lnTo>
                            <a:pt x="13" y="79"/>
                          </a:lnTo>
                          <a:lnTo>
                            <a:pt x="137" y="79"/>
                          </a:lnTo>
                          <a:lnTo>
                            <a:pt x="81" y="65"/>
                          </a:lnTo>
                          <a:lnTo>
                            <a:pt x="180" y="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489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3930" y="1697"/>
                      <a:ext cx="180" cy="79"/>
                    </a:xfrm>
                    <a:custGeom>
                      <a:avLst/>
                      <a:gdLst>
                        <a:gd name="T0" fmla="*/ 180 w 180"/>
                        <a:gd name="T1" fmla="*/ 13 h 79"/>
                        <a:gd name="T2" fmla="*/ 137 w 180"/>
                        <a:gd name="T3" fmla="*/ 0 h 79"/>
                        <a:gd name="T4" fmla="*/ 44 w 180"/>
                        <a:gd name="T5" fmla="*/ 46 h 79"/>
                        <a:gd name="T6" fmla="*/ 0 w 180"/>
                        <a:gd name="T7" fmla="*/ 33 h 79"/>
                        <a:gd name="T8" fmla="*/ 13 w 180"/>
                        <a:gd name="T9" fmla="*/ 79 h 79"/>
                        <a:gd name="T10" fmla="*/ 137 w 180"/>
                        <a:gd name="T11" fmla="*/ 79 h 79"/>
                        <a:gd name="T12" fmla="*/ 81 w 180"/>
                        <a:gd name="T13" fmla="*/ 65 h 79"/>
                        <a:gd name="T14" fmla="*/ 180 w 180"/>
                        <a:gd name="T15" fmla="*/ 13 h 79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80"/>
                        <a:gd name="T25" fmla="*/ 0 h 79"/>
                        <a:gd name="T26" fmla="*/ 180 w 180"/>
                        <a:gd name="T27" fmla="*/ 79 h 79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80" h="79">
                          <a:moveTo>
                            <a:pt x="180" y="13"/>
                          </a:moveTo>
                          <a:lnTo>
                            <a:pt x="137" y="0"/>
                          </a:lnTo>
                          <a:lnTo>
                            <a:pt x="44" y="46"/>
                          </a:lnTo>
                          <a:lnTo>
                            <a:pt x="0" y="33"/>
                          </a:lnTo>
                          <a:lnTo>
                            <a:pt x="13" y="79"/>
                          </a:lnTo>
                          <a:lnTo>
                            <a:pt x="137" y="79"/>
                          </a:lnTo>
                          <a:lnTo>
                            <a:pt x="81" y="65"/>
                          </a:lnTo>
                          <a:lnTo>
                            <a:pt x="180" y="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</p:grpSp>
          <p:sp>
            <p:nvSpPr>
              <p:cNvPr id="184478" name="Text Box 191"/>
              <p:cNvSpPr txBox="1">
                <a:spLocks noChangeArrowheads="1"/>
              </p:cNvSpPr>
              <p:nvPr/>
            </p:nvSpPr>
            <p:spPr bwMode="auto">
              <a:xfrm>
                <a:off x="3884" y="1761"/>
                <a:ext cx="562" cy="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r>
                  <a:rPr lang="de-DE" altLang="en-US" sz="1600" b="1">
                    <a:solidFill>
                      <a:schemeClr val="bg1"/>
                    </a:solidFill>
                    <a:latin typeface="Arial" charset="0"/>
                  </a:rPr>
                  <a:t>Router</a:t>
                </a:r>
              </a:p>
            </p:txBody>
          </p:sp>
        </p:grpSp>
        <p:grpSp>
          <p:nvGrpSpPr>
            <p:cNvPr id="184347" name="Group 192"/>
            <p:cNvGrpSpPr>
              <a:grpSpLocks/>
            </p:cNvGrpSpPr>
            <p:nvPr/>
          </p:nvGrpSpPr>
          <p:grpSpPr bwMode="auto">
            <a:xfrm>
              <a:off x="5248" y="2009"/>
              <a:ext cx="461" cy="394"/>
              <a:chOff x="5248" y="1625"/>
              <a:chExt cx="461" cy="394"/>
            </a:xfrm>
          </p:grpSpPr>
          <p:grpSp>
            <p:nvGrpSpPr>
              <p:cNvPr id="184455" name="Group 193"/>
              <p:cNvGrpSpPr>
                <a:grpSpLocks/>
              </p:cNvGrpSpPr>
              <p:nvPr/>
            </p:nvGrpSpPr>
            <p:grpSpPr bwMode="auto">
              <a:xfrm>
                <a:off x="5255" y="1635"/>
                <a:ext cx="454" cy="384"/>
                <a:chOff x="5255" y="1635"/>
                <a:chExt cx="454" cy="384"/>
              </a:xfrm>
            </p:grpSpPr>
            <p:sp>
              <p:nvSpPr>
                <p:cNvPr id="184467" name="Freeform 194"/>
                <p:cNvSpPr>
                  <a:spLocks/>
                </p:cNvSpPr>
                <p:nvPr/>
              </p:nvSpPr>
              <p:spPr bwMode="auto">
                <a:xfrm>
                  <a:off x="5255" y="1843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468" name="Freeform 195"/>
                <p:cNvSpPr>
                  <a:spLocks/>
                </p:cNvSpPr>
                <p:nvPr/>
              </p:nvSpPr>
              <p:spPr bwMode="auto">
                <a:xfrm>
                  <a:off x="5255" y="1843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469" name="Rectangle 196"/>
                <p:cNvSpPr>
                  <a:spLocks noChangeArrowheads="1"/>
                </p:cNvSpPr>
                <p:nvPr/>
              </p:nvSpPr>
              <p:spPr bwMode="auto">
                <a:xfrm>
                  <a:off x="5255" y="1885"/>
                  <a:ext cx="374" cy="8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4470" name="Arc 197"/>
                <p:cNvSpPr>
                  <a:spLocks/>
                </p:cNvSpPr>
                <p:nvPr/>
              </p:nvSpPr>
              <p:spPr bwMode="auto">
                <a:xfrm>
                  <a:off x="5603" y="1910"/>
                  <a:ext cx="86" cy="59"/>
                </a:xfrm>
                <a:custGeom>
                  <a:avLst/>
                  <a:gdLst>
                    <a:gd name="T0" fmla="*/ 0 w 25965"/>
                    <a:gd name="T1" fmla="*/ 0 h 26657"/>
                    <a:gd name="T2" fmla="*/ 0 w 25965"/>
                    <a:gd name="T3" fmla="*/ 0 h 26657"/>
                    <a:gd name="T4" fmla="*/ 0 w 25965"/>
                    <a:gd name="T5" fmla="*/ 0 h 26657"/>
                    <a:gd name="T6" fmla="*/ 0 60000 65536"/>
                    <a:gd name="T7" fmla="*/ 0 60000 65536"/>
                    <a:gd name="T8" fmla="*/ 0 60000 65536"/>
                    <a:gd name="T9" fmla="*/ 0 w 25965"/>
                    <a:gd name="T10" fmla="*/ 0 h 26657"/>
                    <a:gd name="T11" fmla="*/ 25965 w 25965"/>
                    <a:gd name="T12" fmla="*/ 26657 h 2665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65" h="26657" fill="none" extrusionOk="0">
                      <a:moveTo>
                        <a:pt x="-1" y="445"/>
                      </a:moveTo>
                      <a:cubicBezTo>
                        <a:pt x="1436" y="149"/>
                        <a:pt x="2898" y="-1"/>
                        <a:pt x="4365" y="0"/>
                      </a:cubicBezTo>
                      <a:cubicBezTo>
                        <a:pt x="16294" y="0"/>
                        <a:pt x="25965" y="9670"/>
                        <a:pt x="25965" y="21600"/>
                      </a:cubicBezTo>
                      <a:cubicBezTo>
                        <a:pt x="25965" y="23303"/>
                        <a:pt x="25763" y="25000"/>
                        <a:pt x="25364" y="26656"/>
                      </a:cubicBezTo>
                    </a:path>
                    <a:path w="25965" h="26657" stroke="0" extrusionOk="0">
                      <a:moveTo>
                        <a:pt x="-1" y="445"/>
                      </a:moveTo>
                      <a:cubicBezTo>
                        <a:pt x="1436" y="149"/>
                        <a:pt x="2898" y="-1"/>
                        <a:pt x="4365" y="0"/>
                      </a:cubicBezTo>
                      <a:cubicBezTo>
                        <a:pt x="16294" y="0"/>
                        <a:pt x="25965" y="9670"/>
                        <a:pt x="25965" y="21600"/>
                      </a:cubicBezTo>
                      <a:cubicBezTo>
                        <a:pt x="25965" y="23303"/>
                        <a:pt x="25763" y="25000"/>
                        <a:pt x="25364" y="26656"/>
                      </a:cubicBezTo>
                      <a:lnTo>
                        <a:pt x="4365" y="21600"/>
                      </a:lnTo>
                      <a:lnTo>
                        <a:pt x="-1" y="445"/>
                      </a:lnTo>
                      <a:close/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471" name="AutoShape 198"/>
                <p:cNvSpPr>
                  <a:spLocks noChangeArrowheads="1"/>
                </p:cNvSpPr>
                <p:nvPr/>
              </p:nvSpPr>
              <p:spPr bwMode="auto">
                <a:xfrm>
                  <a:off x="5660" y="1942"/>
                  <a:ext cx="49" cy="77"/>
                </a:xfrm>
                <a:prstGeom prst="roundRect">
                  <a:avLst>
                    <a:gd name="adj" fmla="val 17856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184472" name="Group 199"/>
                <p:cNvGrpSpPr>
                  <a:grpSpLocks/>
                </p:cNvGrpSpPr>
                <p:nvPr/>
              </p:nvGrpSpPr>
              <p:grpSpPr bwMode="auto">
                <a:xfrm>
                  <a:off x="5304" y="1635"/>
                  <a:ext cx="277" cy="226"/>
                  <a:chOff x="5304" y="1635"/>
                  <a:chExt cx="277" cy="226"/>
                </a:xfrm>
              </p:grpSpPr>
              <p:sp>
                <p:nvSpPr>
                  <p:cNvPr id="184473" name="Freeform 200"/>
                  <p:cNvSpPr>
                    <a:spLocks/>
                  </p:cNvSpPr>
                  <p:nvPr/>
                </p:nvSpPr>
                <p:spPr bwMode="auto">
                  <a:xfrm>
                    <a:off x="5318" y="1635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74" name="Freeform 201"/>
                  <p:cNvSpPr>
                    <a:spLocks/>
                  </p:cNvSpPr>
                  <p:nvPr/>
                </p:nvSpPr>
                <p:spPr bwMode="auto">
                  <a:xfrm>
                    <a:off x="5318" y="1635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75" name="AutoShape 202"/>
                  <p:cNvSpPr>
                    <a:spLocks noChangeArrowheads="1"/>
                  </p:cNvSpPr>
                  <p:nvPr/>
                </p:nvSpPr>
                <p:spPr bwMode="auto">
                  <a:xfrm>
                    <a:off x="5304" y="1660"/>
                    <a:ext cx="277" cy="20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4476" name="AutoShape 203"/>
                  <p:cNvSpPr>
                    <a:spLocks noChangeArrowheads="1"/>
                  </p:cNvSpPr>
                  <p:nvPr/>
                </p:nvSpPr>
                <p:spPr bwMode="auto">
                  <a:xfrm>
                    <a:off x="5328" y="1684"/>
                    <a:ext cx="225" cy="149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</p:grpSp>
          <p:grpSp>
            <p:nvGrpSpPr>
              <p:cNvPr id="184456" name="Group 204"/>
              <p:cNvGrpSpPr>
                <a:grpSpLocks/>
              </p:cNvGrpSpPr>
              <p:nvPr/>
            </p:nvGrpSpPr>
            <p:grpSpPr bwMode="auto">
              <a:xfrm>
                <a:off x="5248" y="1625"/>
                <a:ext cx="454" cy="384"/>
                <a:chOff x="5248" y="1625"/>
                <a:chExt cx="454" cy="384"/>
              </a:xfrm>
            </p:grpSpPr>
            <p:sp>
              <p:nvSpPr>
                <p:cNvPr id="184457" name="Freeform 205"/>
                <p:cNvSpPr>
                  <a:spLocks/>
                </p:cNvSpPr>
                <p:nvPr/>
              </p:nvSpPr>
              <p:spPr bwMode="auto">
                <a:xfrm>
                  <a:off x="5248" y="1833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458" name="Freeform 206"/>
                <p:cNvSpPr>
                  <a:spLocks/>
                </p:cNvSpPr>
                <p:nvPr/>
              </p:nvSpPr>
              <p:spPr bwMode="auto">
                <a:xfrm>
                  <a:off x="5248" y="1833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459" name="Rectangle 207"/>
                <p:cNvSpPr>
                  <a:spLocks noChangeArrowheads="1"/>
                </p:cNvSpPr>
                <p:nvPr/>
              </p:nvSpPr>
              <p:spPr bwMode="auto">
                <a:xfrm>
                  <a:off x="5248" y="1875"/>
                  <a:ext cx="374" cy="81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4460" name="Arc 208"/>
                <p:cNvSpPr>
                  <a:spLocks/>
                </p:cNvSpPr>
                <p:nvPr/>
              </p:nvSpPr>
              <p:spPr bwMode="auto">
                <a:xfrm>
                  <a:off x="5596" y="1899"/>
                  <a:ext cx="85" cy="59"/>
                </a:xfrm>
                <a:custGeom>
                  <a:avLst/>
                  <a:gdLst>
                    <a:gd name="T0" fmla="*/ 0 w 25994"/>
                    <a:gd name="T1" fmla="*/ 0 h 26712"/>
                    <a:gd name="T2" fmla="*/ 0 w 25994"/>
                    <a:gd name="T3" fmla="*/ 0 h 26712"/>
                    <a:gd name="T4" fmla="*/ 0 w 25994"/>
                    <a:gd name="T5" fmla="*/ 0 h 26712"/>
                    <a:gd name="T6" fmla="*/ 0 60000 65536"/>
                    <a:gd name="T7" fmla="*/ 0 60000 65536"/>
                    <a:gd name="T8" fmla="*/ 0 60000 65536"/>
                    <a:gd name="T9" fmla="*/ 0 w 25994"/>
                    <a:gd name="T10" fmla="*/ 0 h 26712"/>
                    <a:gd name="T11" fmla="*/ 25994 w 25994"/>
                    <a:gd name="T12" fmla="*/ 26712 h 267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94" h="26712" fill="none" extrusionOk="0">
                      <a:moveTo>
                        <a:pt x="-1" y="451"/>
                      </a:moveTo>
                      <a:cubicBezTo>
                        <a:pt x="1445" y="151"/>
                        <a:pt x="2917" y="-1"/>
                        <a:pt x="4394" y="0"/>
                      </a:cubicBezTo>
                      <a:cubicBezTo>
                        <a:pt x="16323" y="0"/>
                        <a:pt x="25994" y="9670"/>
                        <a:pt x="25994" y="21600"/>
                      </a:cubicBezTo>
                      <a:cubicBezTo>
                        <a:pt x="25994" y="23322"/>
                        <a:pt x="25787" y="25038"/>
                        <a:pt x="25380" y="26712"/>
                      </a:cubicBezTo>
                    </a:path>
                    <a:path w="25994" h="26712" stroke="0" extrusionOk="0">
                      <a:moveTo>
                        <a:pt x="-1" y="451"/>
                      </a:moveTo>
                      <a:cubicBezTo>
                        <a:pt x="1445" y="151"/>
                        <a:pt x="2917" y="-1"/>
                        <a:pt x="4394" y="0"/>
                      </a:cubicBezTo>
                      <a:cubicBezTo>
                        <a:pt x="16323" y="0"/>
                        <a:pt x="25994" y="9670"/>
                        <a:pt x="25994" y="21600"/>
                      </a:cubicBezTo>
                      <a:cubicBezTo>
                        <a:pt x="25994" y="23322"/>
                        <a:pt x="25787" y="25038"/>
                        <a:pt x="25380" y="26712"/>
                      </a:cubicBezTo>
                      <a:lnTo>
                        <a:pt x="4394" y="21600"/>
                      </a:lnTo>
                      <a:lnTo>
                        <a:pt x="-1" y="451"/>
                      </a:lnTo>
                      <a:close/>
                    </a:path>
                  </a:pathLst>
                </a:custGeom>
                <a:noFill/>
                <a:ln w="11113">
                  <a:solidFill>
                    <a:srgbClr val="B7B79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461" name="AutoShape 209"/>
                <p:cNvSpPr>
                  <a:spLocks noChangeArrowheads="1"/>
                </p:cNvSpPr>
                <p:nvPr/>
              </p:nvSpPr>
              <p:spPr bwMode="auto">
                <a:xfrm>
                  <a:off x="5653" y="1931"/>
                  <a:ext cx="49" cy="78"/>
                </a:xfrm>
                <a:prstGeom prst="roundRect">
                  <a:avLst>
                    <a:gd name="adj" fmla="val 17856"/>
                  </a:avLst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184462" name="Group 210"/>
                <p:cNvGrpSpPr>
                  <a:grpSpLocks/>
                </p:cNvGrpSpPr>
                <p:nvPr/>
              </p:nvGrpSpPr>
              <p:grpSpPr bwMode="auto">
                <a:xfrm>
                  <a:off x="5297" y="1625"/>
                  <a:ext cx="277" cy="225"/>
                  <a:chOff x="5297" y="1625"/>
                  <a:chExt cx="277" cy="225"/>
                </a:xfrm>
              </p:grpSpPr>
              <p:sp>
                <p:nvSpPr>
                  <p:cNvPr id="184463" name="Freeform 211"/>
                  <p:cNvSpPr>
                    <a:spLocks/>
                  </p:cNvSpPr>
                  <p:nvPr/>
                </p:nvSpPr>
                <p:spPr bwMode="auto">
                  <a:xfrm>
                    <a:off x="5311" y="1625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9C9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64" name="Freeform 212"/>
                  <p:cNvSpPr>
                    <a:spLocks/>
                  </p:cNvSpPr>
                  <p:nvPr/>
                </p:nvSpPr>
                <p:spPr bwMode="auto">
                  <a:xfrm>
                    <a:off x="5311" y="1625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9C9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65" name="AutoShape 213"/>
                  <p:cNvSpPr>
                    <a:spLocks noChangeArrowheads="1"/>
                  </p:cNvSpPr>
                  <p:nvPr/>
                </p:nvSpPr>
                <p:spPr bwMode="auto">
                  <a:xfrm>
                    <a:off x="5297" y="1649"/>
                    <a:ext cx="277" cy="20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B7B79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4466" name="AutoShape 214"/>
                  <p:cNvSpPr>
                    <a:spLocks noChangeArrowheads="1"/>
                  </p:cNvSpPr>
                  <p:nvPr/>
                </p:nvSpPr>
                <p:spPr bwMode="auto">
                  <a:xfrm>
                    <a:off x="5321" y="1674"/>
                    <a:ext cx="225" cy="148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</p:grpSp>
        </p:grpSp>
        <p:grpSp>
          <p:nvGrpSpPr>
            <p:cNvPr id="184348" name="Group 215"/>
            <p:cNvGrpSpPr>
              <a:grpSpLocks/>
            </p:cNvGrpSpPr>
            <p:nvPr/>
          </p:nvGrpSpPr>
          <p:grpSpPr bwMode="auto">
            <a:xfrm>
              <a:off x="4701" y="1924"/>
              <a:ext cx="461" cy="394"/>
              <a:chOff x="4701" y="1540"/>
              <a:chExt cx="461" cy="394"/>
            </a:xfrm>
          </p:grpSpPr>
          <p:grpSp>
            <p:nvGrpSpPr>
              <p:cNvPr id="184433" name="Group 216"/>
              <p:cNvGrpSpPr>
                <a:grpSpLocks/>
              </p:cNvGrpSpPr>
              <p:nvPr/>
            </p:nvGrpSpPr>
            <p:grpSpPr bwMode="auto">
              <a:xfrm>
                <a:off x="4708" y="1550"/>
                <a:ext cx="454" cy="384"/>
                <a:chOff x="4708" y="1550"/>
                <a:chExt cx="454" cy="384"/>
              </a:xfrm>
            </p:grpSpPr>
            <p:sp>
              <p:nvSpPr>
                <p:cNvPr id="184445" name="Freeform 217"/>
                <p:cNvSpPr>
                  <a:spLocks/>
                </p:cNvSpPr>
                <p:nvPr/>
              </p:nvSpPr>
              <p:spPr bwMode="auto">
                <a:xfrm>
                  <a:off x="4708" y="1758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446" name="Freeform 218"/>
                <p:cNvSpPr>
                  <a:spLocks/>
                </p:cNvSpPr>
                <p:nvPr/>
              </p:nvSpPr>
              <p:spPr bwMode="auto">
                <a:xfrm>
                  <a:off x="4708" y="1758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447" name="Rectangle 219"/>
                <p:cNvSpPr>
                  <a:spLocks noChangeArrowheads="1"/>
                </p:cNvSpPr>
                <p:nvPr/>
              </p:nvSpPr>
              <p:spPr bwMode="auto">
                <a:xfrm>
                  <a:off x="4708" y="1800"/>
                  <a:ext cx="374" cy="8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4448" name="Arc 220"/>
                <p:cNvSpPr>
                  <a:spLocks/>
                </p:cNvSpPr>
                <p:nvPr/>
              </p:nvSpPr>
              <p:spPr bwMode="auto">
                <a:xfrm>
                  <a:off x="5056" y="1825"/>
                  <a:ext cx="86" cy="59"/>
                </a:xfrm>
                <a:custGeom>
                  <a:avLst/>
                  <a:gdLst>
                    <a:gd name="T0" fmla="*/ 0 w 25965"/>
                    <a:gd name="T1" fmla="*/ 0 h 26657"/>
                    <a:gd name="T2" fmla="*/ 0 w 25965"/>
                    <a:gd name="T3" fmla="*/ 0 h 26657"/>
                    <a:gd name="T4" fmla="*/ 0 w 25965"/>
                    <a:gd name="T5" fmla="*/ 0 h 26657"/>
                    <a:gd name="T6" fmla="*/ 0 60000 65536"/>
                    <a:gd name="T7" fmla="*/ 0 60000 65536"/>
                    <a:gd name="T8" fmla="*/ 0 60000 65536"/>
                    <a:gd name="T9" fmla="*/ 0 w 25965"/>
                    <a:gd name="T10" fmla="*/ 0 h 26657"/>
                    <a:gd name="T11" fmla="*/ 25965 w 25965"/>
                    <a:gd name="T12" fmla="*/ 26657 h 2665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65" h="26657" fill="none" extrusionOk="0">
                      <a:moveTo>
                        <a:pt x="-1" y="445"/>
                      </a:moveTo>
                      <a:cubicBezTo>
                        <a:pt x="1436" y="149"/>
                        <a:pt x="2898" y="-1"/>
                        <a:pt x="4365" y="0"/>
                      </a:cubicBezTo>
                      <a:cubicBezTo>
                        <a:pt x="16294" y="0"/>
                        <a:pt x="25965" y="9670"/>
                        <a:pt x="25965" y="21600"/>
                      </a:cubicBezTo>
                      <a:cubicBezTo>
                        <a:pt x="25965" y="23303"/>
                        <a:pt x="25763" y="25000"/>
                        <a:pt x="25364" y="26656"/>
                      </a:cubicBezTo>
                    </a:path>
                    <a:path w="25965" h="26657" stroke="0" extrusionOk="0">
                      <a:moveTo>
                        <a:pt x="-1" y="445"/>
                      </a:moveTo>
                      <a:cubicBezTo>
                        <a:pt x="1436" y="149"/>
                        <a:pt x="2898" y="-1"/>
                        <a:pt x="4365" y="0"/>
                      </a:cubicBezTo>
                      <a:cubicBezTo>
                        <a:pt x="16294" y="0"/>
                        <a:pt x="25965" y="9670"/>
                        <a:pt x="25965" y="21600"/>
                      </a:cubicBezTo>
                      <a:cubicBezTo>
                        <a:pt x="25965" y="23303"/>
                        <a:pt x="25763" y="25000"/>
                        <a:pt x="25364" y="26656"/>
                      </a:cubicBezTo>
                      <a:lnTo>
                        <a:pt x="4365" y="21600"/>
                      </a:lnTo>
                      <a:lnTo>
                        <a:pt x="-1" y="445"/>
                      </a:lnTo>
                      <a:close/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449" name="AutoShape 221"/>
                <p:cNvSpPr>
                  <a:spLocks noChangeArrowheads="1"/>
                </p:cNvSpPr>
                <p:nvPr/>
              </p:nvSpPr>
              <p:spPr bwMode="auto">
                <a:xfrm>
                  <a:off x="5113" y="1857"/>
                  <a:ext cx="49" cy="77"/>
                </a:xfrm>
                <a:prstGeom prst="roundRect">
                  <a:avLst>
                    <a:gd name="adj" fmla="val 17856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184450" name="Group 222"/>
                <p:cNvGrpSpPr>
                  <a:grpSpLocks/>
                </p:cNvGrpSpPr>
                <p:nvPr/>
              </p:nvGrpSpPr>
              <p:grpSpPr bwMode="auto">
                <a:xfrm>
                  <a:off x="4757" y="1550"/>
                  <a:ext cx="277" cy="226"/>
                  <a:chOff x="4757" y="1550"/>
                  <a:chExt cx="277" cy="226"/>
                </a:xfrm>
              </p:grpSpPr>
              <p:sp>
                <p:nvSpPr>
                  <p:cNvPr id="184451" name="Freeform 223"/>
                  <p:cNvSpPr>
                    <a:spLocks/>
                  </p:cNvSpPr>
                  <p:nvPr/>
                </p:nvSpPr>
                <p:spPr bwMode="auto">
                  <a:xfrm>
                    <a:off x="4771" y="1550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52" name="Freeform 224"/>
                  <p:cNvSpPr>
                    <a:spLocks/>
                  </p:cNvSpPr>
                  <p:nvPr/>
                </p:nvSpPr>
                <p:spPr bwMode="auto">
                  <a:xfrm>
                    <a:off x="4771" y="1550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53" name="AutoShape 225"/>
                  <p:cNvSpPr>
                    <a:spLocks noChangeArrowheads="1"/>
                  </p:cNvSpPr>
                  <p:nvPr/>
                </p:nvSpPr>
                <p:spPr bwMode="auto">
                  <a:xfrm>
                    <a:off x="4757" y="1575"/>
                    <a:ext cx="277" cy="20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4454" name="AutoShape 226"/>
                  <p:cNvSpPr>
                    <a:spLocks noChangeArrowheads="1"/>
                  </p:cNvSpPr>
                  <p:nvPr/>
                </p:nvSpPr>
                <p:spPr bwMode="auto">
                  <a:xfrm>
                    <a:off x="4781" y="1599"/>
                    <a:ext cx="225" cy="149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</p:grpSp>
          <p:grpSp>
            <p:nvGrpSpPr>
              <p:cNvPr id="184434" name="Group 227"/>
              <p:cNvGrpSpPr>
                <a:grpSpLocks/>
              </p:cNvGrpSpPr>
              <p:nvPr/>
            </p:nvGrpSpPr>
            <p:grpSpPr bwMode="auto">
              <a:xfrm>
                <a:off x="4701" y="1540"/>
                <a:ext cx="454" cy="384"/>
                <a:chOff x="4701" y="1540"/>
                <a:chExt cx="454" cy="384"/>
              </a:xfrm>
            </p:grpSpPr>
            <p:sp>
              <p:nvSpPr>
                <p:cNvPr id="184435" name="Freeform 228"/>
                <p:cNvSpPr>
                  <a:spLocks/>
                </p:cNvSpPr>
                <p:nvPr/>
              </p:nvSpPr>
              <p:spPr bwMode="auto">
                <a:xfrm>
                  <a:off x="4701" y="1748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436" name="Freeform 229"/>
                <p:cNvSpPr>
                  <a:spLocks/>
                </p:cNvSpPr>
                <p:nvPr/>
              </p:nvSpPr>
              <p:spPr bwMode="auto">
                <a:xfrm>
                  <a:off x="4701" y="1748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437" name="Rectangle 230"/>
                <p:cNvSpPr>
                  <a:spLocks noChangeArrowheads="1"/>
                </p:cNvSpPr>
                <p:nvPr/>
              </p:nvSpPr>
              <p:spPr bwMode="auto">
                <a:xfrm>
                  <a:off x="4701" y="1790"/>
                  <a:ext cx="374" cy="81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4438" name="Arc 231"/>
                <p:cNvSpPr>
                  <a:spLocks/>
                </p:cNvSpPr>
                <p:nvPr/>
              </p:nvSpPr>
              <p:spPr bwMode="auto">
                <a:xfrm>
                  <a:off x="5049" y="1814"/>
                  <a:ext cx="85" cy="59"/>
                </a:xfrm>
                <a:custGeom>
                  <a:avLst/>
                  <a:gdLst>
                    <a:gd name="T0" fmla="*/ 0 w 25994"/>
                    <a:gd name="T1" fmla="*/ 0 h 26712"/>
                    <a:gd name="T2" fmla="*/ 0 w 25994"/>
                    <a:gd name="T3" fmla="*/ 0 h 26712"/>
                    <a:gd name="T4" fmla="*/ 0 w 25994"/>
                    <a:gd name="T5" fmla="*/ 0 h 26712"/>
                    <a:gd name="T6" fmla="*/ 0 60000 65536"/>
                    <a:gd name="T7" fmla="*/ 0 60000 65536"/>
                    <a:gd name="T8" fmla="*/ 0 60000 65536"/>
                    <a:gd name="T9" fmla="*/ 0 w 25994"/>
                    <a:gd name="T10" fmla="*/ 0 h 26712"/>
                    <a:gd name="T11" fmla="*/ 25994 w 25994"/>
                    <a:gd name="T12" fmla="*/ 26712 h 267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94" h="26712" fill="none" extrusionOk="0">
                      <a:moveTo>
                        <a:pt x="-1" y="451"/>
                      </a:moveTo>
                      <a:cubicBezTo>
                        <a:pt x="1445" y="151"/>
                        <a:pt x="2917" y="-1"/>
                        <a:pt x="4394" y="0"/>
                      </a:cubicBezTo>
                      <a:cubicBezTo>
                        <a:pt x="16323" y="0"/>
                        <a:pt x="25994" y="9670"/>
                        <a:pt x="25994" y="21600"/>
                      </a:cubicBezTo>
                      <a:cubicBezTo>
                        <a:pt x="25994" y="23322"/>
                        <a:pt x="25787" y="25038"/>
                        <a:pt x="25380" y="26712"/>
                      </a:cubicBezTo>
                    </a:path>
                    <a:path w="25994" h="26712" stroke="0" extrusionOk="0">
                      <a:moveTo>
                        <a:pt x="-1" y="451"/>
                      </a:moveTo>
                      <a:cubicBezTo>
                        <a:pt x="1445" y="151"/>
                        <a:pt x="2917" y="-1"/>
                        <a:pt x="4394" y="0"/>
                      </a:cubicBezTo>
                      <a:cubicBezTo>
                        <a:pt x="16323" y="0"/>
                        <a:pt x="25994" y="9670"/>
                        <a:pt x="25994" y="21600"/>
                      </a:cubicBezTo>
                      <a:cubicBezTo>
                        <a:pt x="25994" y="23322"/>
                        <a:pt x="25787" y="25038"/>
                        <a:pt x="25380" y="26712"/>
                      </a:cubicBezTo>
                      <a:lnTo>
                        <a:pt x="4394" y="21600"/>
                      </a:lnTo>
                      <a:lnTo>
                        <a:pt x="-1" y="451"/>
                      </a:lnTo>
                      <a:close/>
                    </a:path>
                  </a:pathLst>
                </a:custGeom>
                <a:noFill/>
                <a:ln w="11113">
                  <a:solidFill>
                    <a:srgbClr val="B7B79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439" name="AutoShape 232"/>
                <p:cNvSpPr>
                  <a:spLocks noChangeArrowheads="1"/>
                </p:cNvSpPr>
                <p:nvPr/>
              </p:nvSpPr>
              <p:spPr bwMode="auto">
                <a:xfrm>
                  <a:off x="5106" y="1846"/>
                  <a:ext cx="49" cy="78"/>
                </a:xfrm>
                <a:prstGeom prst="roundRect">
                  <a:avLst>
                    <a:gd name="adj" fmla="val 17856"/>
                  </a:avLst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184440" name="Group 233"/>
                <p:cNvGrpSpPr>
                  <a:grpSpLocks/>
                </p:cNvGrpSpPr>
                <p:nvPr/>
              </p:nvGrpSpPr>
              <p:grpSpPr bwMode="auto">
                <a:xfrm>
                  <a:off x="4750" y="1540"/>
                  <a:ext cx="277" cy="225"/>
                  <a:chOff x="4750" y="1540"/>
                  <a:chExt cx="277" cy="225"/>
                </a:xfrm>
              </p:grpSpPr>
              <p:sp>
                <p:nvSpPr>
                  <p:cNvPr id="184441" name="Freeform 234"/>
                  <p:cNvSpPr>
                    <a:spLocks/>
                  </p:cNvSpPr>
                  <p:nvPr/>
                </p:nvSpPr>
                <p:spPr bwMode="auto">
                  <a:xfrm>
                    <a:off x="4764" y="1540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9C9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42" name="Freeform 235"/>
                  <p:cNvSpPr>
                    <a:spLocks/>
                  </p:cNvSpPr>
                  <p:nvPr/>
                </p:nvSpPr>
                <p:spPr bwMode="auto">
                  <a:xfrm>
                    <a:off x="4764" y="1540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9C9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43" name="AutoShape 236"/>
                  <p:cNvSpPr>
                    <a:spLocks noChangeArrowheads="1"/>
                  </p:cNvSpPr>
                  <p:nvPr/>
                </p:nvSpPr>
                <p:spPr bwMode="auto">
                  <a:xfrm>
                    <a:off x="4750" y="1564"/>
                    <a:ext cx="277" cy="20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B7B79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4444" name="AutoShape 237"/>
                  <p:cNvSpPr>
                    <a:spLocks noChangeArrowheads="1"/>
                  </p:cNvSpPr>
                  <p:nvPr/>
                </p:nvSpPr>
                <p:spPr bwMode="auto">
                  <a:xfrm>
                    <a:off x="4774" y="1589"/>
                    <a:ext cx="225" cy="148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</p:grpSp>
        </p:grpSp>
        <p:sp>
          <p:nvSpPr>
            <p:cNvPr id="184349" name="AutoShape 238"/>
            <p:cNvSpPr>
              <a:spLocks noChangeArrowheads="1"/>
            </p:cNvSpPr>
            <p:nvPr/>
          </p:nvSpPr>
          <p:spPr bwMode="auto">
            <a:xfrm>
              <a:off x="4387" y="2735"/>
              <a:ext cx="1231" cy="776"/>
            </a:xfrm>
            <a:prstGeom prst="cloudCallout">
              <a:avLst>
                <a:gd name="adj1" fmla="val -78759"/>
                <a:gd name="adj2" fmla="val 37097"/>
              </a:avLst>
            </a:prstGeom>
            <a:solidFill>
              <a:srgbClr val="99CCCC"/>
            </a:solidFill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/>
              <a:r>
                <a:rPr lang="de-DE" altLang="en-US" b="1">
                  <a:latin typeface="Arial" charset="0"/>
                </a:rPr>
                <a:t>What is </a:t>
              </a:r>
            </a:p>
            <a:p>
              <a:pPr algn="ctr"/>
              <a:r>
                <a:rPr lang="de-DE" altLang="en-US" b="1">
                  <a:latin typeface="Arial" charset="0"/>
                </a:rPr>
                <a:t>an optimal </a:t>
              </a:r>
            </a:p>
            <a:p>
              <a:pPr algn="ctr"/>
              <a:r>
                <a:rPr lang="de-DE" altLang="en-US" b="1">
                  <a:latin typeface="Arial" charset="0"/>
                </a:rPr>
                <a:t>route ?</a:t>
              </a:r>
              <a:endParaRPr lang="de-DE" altLang="en-US" sz="1400">
                <a:latin typeface="Arial" charset="0"/>
              </a:endParaRPr>
            </a:p>
          </p:txBody>
        </p:sp>
        <p:sp>
          <p:nvSpPr>
            <p:cNvPr id="184350" name="Line 239"/>
            <p:cNvSpPr>
              <a:spLocks noChangeShapeType="1"/>
            </p:cNvSpPr>
            <p:nvPr/>
          </p:nvSpPr>
          <p:spPr bwMode="auto">
            <a:xfrm flipV="1">
              <a:off x="720" y="2297"/>
              <a:ext cx="636" cy="3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4351" name="Group 240"/>
            <p:cNvGrpSpPr>
              <a:grpSpLocks/>
            </p:cNvGrpSpPr>
            <p:nvPr/>
          </p:nvGrpSpPr>
          <p:grpSpPr bwMode="auto">
            <a:xfrm>
              <a:off x="299" y="2564"/>
              <a:ext cx="733" cy="438"/>
              <a:chOff x="253" y="2180"/>
              <a:chExt cx="733" cy="438"/>
            </a:xfrm>
          </p:grpSpPr>
          <p:grpSp>
            <p:nvGrpSpPr>
              <p:cNvPr id="184410" name="Group 241"/>
              <p:cNvGrpSpPr>
                <a:grpSpLocks/>
              </p:cNvGrpSpPr>
              <p:nvPr/>
            </p:nvGrpSpPr>
            <p:grpSpPr bwMode="auto">
              <a:xfrm>
                <a:off x="253" y="2180"/>
                <a:ext cx="733" cy="409"/>
                <a:chOff x="253" y="2180"/>
                <a:chExt cx="733" cy="409"/>
              </a:xfrm>
            </p:grpSpPr>
            <p:grpSp>
              <p:nvGrpSpPr>
                <p:cNvPr id="184412" name="Group 242"/>
                <p:cNvGrpSpPr>
                  <a:grpSpLocks/>
                </p:cNvGrpSpPr>
                <p:nvPr/>
              </p:nvGrpSpPr>
              <p:grpSpPr bwMode="auto">
                <a:xfrm>
                  <a:off x="258" y="2186"/>
                  <a:ext cx="728" cy="403"/>
                  <a:chOff x="258" y="2186"/>
                  <a:chExt cx="728" cy="403"/>
                </a:xfrm>
              </p:grpSpPr>
              <p:sp>
                <p:nvSpPr>
                  <p:cNvPr id="184428" name="Freeform 243"/>
                  <p:cNvSpPr>
                    <a:spLocks/>
                  </p:cNvSpPr>
                  <p:nvPr/>
                </p:nvSpPr>
                <p:spPr bwMode="auto">
                  <a:xfrm>
                    <a:off x="258" y="2186"/>
                    <a:ext cx="728" cy="208"/>
                  </a:xfrm>
                  <a:custGeom>
                    <a:avLst/>
                    <a:gdLst>
                      <a:gd name="T0" fmla="*/ 186 w 728"/>
                      <a:gd name="T1" fmla="*/ 0 h 208"/>
                      <a:gd name="T2" fmla="*/ 728 w 728"/>
                      <a:gd name="T3" fmla="*/ 0 h 208"/>
                      <a:gd name="T4" fmla="*/ 545 w 728"/>
                      <a:gd name="T5" fmla="*/ 207 h 208"/>
                      <a:gd name="T6" fmla="*/ 0 w 728"/>
                      <a:gd name="T7" fmla="*/ 208 h 208"/>
                      <a:gd name="T8" fmla="*/ 186 w 728"/>
                      <a:gd name="T9" fmla="*/ 0 h 20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8"/>
                      <a:gd name="T16" fmla="*/ 0 h 208"/>
                      <a:gd name="T17" fmla="*/ 728 w 728"/>
                      <a:gd name="T18" fmla="*/ 208 h 20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8" h="208">
                        <a:moveTo>
                          <a:pt x="186" y="0"/>
                        </a:moveTo>
                        <a:lnTo>
                          <a:pt x="728" y="0"/>
                        </a:lnTo>
                        <a:lnTo>
                          <a:pt x="545" y="207"/>
                        </a:lnTo>
                        <a:lnTo>
                          <a:pt x="0" y="208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29" name="Freeform 244"/>
                  <p:cNvSpPr>
                    <a:spLocks/>
                  </p:cNvSpPr>
                  <p:nvPr/>
                </p:nvSpPr>
                <p:spPr bwMode="auto">
                  <a:xfrm>
                    <a:off x="258" y="2186"/>
                    <a:ext cx="728" cy="208"/>
                  </a:xfrm>
                  <a:custGeom>
                    <a:avLst/>
                    <a:gdLst>
                      <a:gd name="T0" fmla="*/ 186 w 728"/>
                      <a:gd name="T1" fmla="*/ 0 h 208"/>
                      <a:gd name="T2" fmla="*/ 728 w 728"/>
                      <a:gd name="T3" fmla="*/ 0 h 208"/>
                      <a:gd name="T4" fmla="*/ 545 w 728"/>
                      <a:gd name="T5" fmla="*/ 207 h 208"/>
                      <a:gd name="T6" fmla="*/ 0 w 728"/>
                      <a:gd name="T7" fmla="*/ 208 h 208"/>
                      <a:gd name="T8" fmla="*/ 186 w 728"/>
                      <a:gd name="T9" fmla="*/ 0 h 20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8"/>
                      <a:gd name="T16" fmla="*/ 0 h 208"/>
                      <a:gd name="T17" fmla="*/ 728 w 728"/>
                      <a:gd name="T18" fmla="*/ 208 h 20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8" h="208">
                        <a:moveTo>
                          <a:pt x="186" y="0"/>
                        </a:moveTo>
                        <a:lnTo>
                          <a:pt x="728" y="0"/>
                        </a:lnTo>
                        <a:lnTo>
                          <a:pt x="545" y="207"/>
                        </a:lnTo>
                        <a:lnTo>
                          <a:pt x="0" y="208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30" name="Freeform 245"/>
                  <p:cNvSpPr>
                    <a:spLocks/>
                  </p:cNvSpPr>
                  <p:nvPr/>
                </p:nvSpPr>
                <p:spPr bwMode="auto">
                  <a:xfrm>
                    <a:off x="803" y="2186"/>
                    <a:ext cx="183" cy="403"/>
                  </a:xfrm>
                  <a:custGeom>
                    <a:avLst/>
                    <a:gdLst>
                      <a:gd name="T0" fmla="*/ 183 w 183"/>
                      <a:gd name="T1" fmla="*/ 0 h 403"/>
                      <a:gd name="T2" fmla="*/ 0 w 183"/>
                      <a:gd name="T3" fmla="*/ 204 h 403"/>
                      <a:gd name="T4" fmla="*/ 0 w 183"/>
                      <a:gd name="T5" fmla="*/ 403 h 403"/>
                      <a:gd name="T6" fmla="*/ 183 w 183"/>
                      <a:gd name="T7" fmla="*/ 198 h 403"/>
                      <a:gd name="T8" fmla="*/ 183 w 183"/>
                      <a:gd name="T9" fmla="*/ 0 h 4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3"/>
                      <a:gd name="T16" fmla="*/ 0 h 403"/>
                      <a:gd name="T17" fmla="*/ 183 w 183"/>
                      <a:gd name="T18" fmla="*/ 403 h 40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3" h="403">
                        <a:moveTo>
                          <a:pt x="183" y="0"/>
                        </a:moveTo>
                        <a:lnTo>
                          <a:pt x="0" y="204"/>
                        </a:lnTo>
                        <a:lnTo>
                          <a:pt x="0" y="403"/>
                        </a:lnTo>
                        <a:lnTo>
                          <a:pt x="183" y="198"/>
                        </a:lnTo>
                        <a:lnTo>
                          <a:pt x="18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31" name="Freeform 246"/>
                  <p:cNvSpPr>
                    <a:spLocks/>
                  </p:cNvSpPr>
                  <p:nvPr/>
                </p:nvSpPr>
                <p:spPr bwMode="auto">
                  <a:xfrm>
                    <a:off x="803" y="2186"/>
                    <a:ext cx="183" cy="403"/>
                  </a:xfrm>
                  <a:custGeom>
                    <a:avLst/>
                    <a:gdLst>
                      <a:gd name="T0" fmla="*/ 183 w 183"/>
                      <a:gd name="T1" fmla="*/ 0 h 403"/>
                      <a:gd name="T2" fmla="*/ 0 w 183"/>
                      <a:gd name="T3" fmla="*/ 204 h 403"/>
                      <a:gd name="T4" fmla="*/ 0 w 183"/>
                      <a:gd name="T5" fmla="*/ 403 h 403"/>
                      <a:gd name="T6" fmla="*/ 183 w 183"/>
                      <a:gd name="T7" fmla="*/ 198 h 403"/>
                      <a:gd name="T8" fmla="*/ 183 w 183"/>
                      <a:gd name="T9" fmla="*/ 0 h 4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3"/>
                      <a:gd name="T16" fmla="*/ 0 h 403"/>
                      <a:gd name="T17" fmla="*/ 183 w 183"/>
                      <a:gd name="T18" fmla="*/ 403 h 40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3" h="403">
                        <a:moveTo>
                          <a:pt x="183" y="0"/>
                        </a:moveTo>
                        <a:lnTo>
                          <a:pt x="0" y="204"/>
                        </a:lnTo>
                        <a:lnTo>
                          <a:pt x="0" y="403"/>
                        </a:lnTo>
                        <a:lnTo>
                          <a:pt x="183" y="198"/>
                        </a:lnTo>
                        <a:lnTo>
                          <a:pt x="18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32" name="Rectangle 247"/>
                  <p:cNvSpPr>
                    <a:spLocks noChangeArrowheads="1"/>
                  </p:cNvSpPr>
                  <p:nvPr/>
                </p:nvSpPr>
                <p:spPr bwMode="auto">
                  <a:xfrm>
                    <a:off x="260" y="2393"/>
                    <a:ext cx="543" cy="196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184413" name="Group 248"/>
                <p:cNvGrpSpPr>
                  <a:grpSpLocks/>
                </p:cNvGrpSpPr>
                <p:nvPr/>
              </p:nvGrpSpPr>
              <p:grpSpPr bwMode="auto">
                <a:xfrm>
                  <a:off x="253" y="2180"/>
                  <a:ext cx="728" cy="403"/>
                  <a:chOff x="253" y="2180"/>
                  <a:chExt cx="728" cy="403"/>
                </a:xfrm>
              </p:grpSpPr>
              <p:sp>
                <p:nvSpPr>
                  <p:cNvPr id="184423" name="Freeform 249"/>
                  <p:cNvSpPr>
                    <a:spLocks/>
                  </p:cNvSpPr>
                  <p:nvPr/>
                </p:nvSpPr>
                <p:spPr bwMode="auto">
                  <a:xfrm>
                    <a:off x="253" y="2180"/>
                    <a:ext cx="728" cy="207"/>
                  </a:xfrm>
                  <a:custGeom>
                    <a:avLst/>
                    <a:gdLst>
                      <a:gd name="T0" fmla="*/ 186 w 728"/>
                      <a:gd name="T1" fmla="*/ 0 h 207"/>
                      <a:gd name="T2" fmla="*/ 728 w 728"/>
                      <a:gd name="T3" fmla="*/ 0 h 207"/>
                      <a:gd name="T4" fmla="*/ 545 w 728"/>
                      <a:gd name="T5" fmla="*/ 207 h 207"/>
                      <a:gd name="T6" fmla="*/ 0 w 728"/>
                      <a:gd name="T7" fmla="*/ 207 h 207"/>
                      <a:gd name="T8" fmla="*/ 186 w 728"/>
                      <a:gd name="T9" fmla="*/ 0 h 20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8"/>
                      <a:gd name="T16" fmla="*/ 0 h 207"/>
                      <a:gd name="T17" fmla="*/ 728 w 728"/>
                      <a:gd name="T18" fmla="*/ 207 h 20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8" h="207">
                        <a:moveTo>
                          <a:pt x="186" y="0"/>
                        </a:moveTo>
                        <a:lnTo>
                          <a:pt x="728" y="0"/>
                        </a:lnTo>
                        <a:lnTo>
                          <a:pt x="545" y="207"/>
                        </a:lnTo>
                        <a:lnTo>
                          <a:pt x="0" y="207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rgbClr val="004E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24" name="Freeform 250"/>
                  <p:cNvSpPr>
                    <a:spLocks/>
                  </p:cNvSpPr>
                  <p:nvPr/>
                </p:nvSpPr>
                <p:spPr bwMode="auto">
                  <a:xfrm>
                    <a:off x="253" y="2180"/>
                    <a:ext cx="728" cy="207"/>
                  </a:xfrm>
                  <a:custGeom>
                    <a:avLst/>
                    <a:gdLst>
                      <a:gd name="T0" fmla="*/ 186 w 728"/>
                      <a:gd name="T1" fmla="*/ 0 h 207"/>
                      <a:gd name="T2" fmla="*/ 728 w 728"/>
                      <a:gd name="T3" fmla="*/ 0 h 207"/>
                      <a:gd name="T4" fmla="*/ 545 w 728"/>
                      <a:gd name="T5" fmla="*/ 207 h 207"/>
                      <a:gd name="T6" fmla="*/ 0 w 728"/>
                      <a:gd name="T7" fmla="*/ 207 h 207"/>
                      <a:gd name="T8" fmla="*/ 186 w 728"/>
                      <a:gd name="T9" fmla="*/ 0 h 20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8"/>
                      <a:gd name="T16" fmla="*/ 0 h 207"/>
                      <a:gd name="T17" fmla="*/ 728 w 728"/>
                      <a:gd name="T18" fmla="*/ 207 h 20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8" h="207">
                        <a:moveTo>
                          <a:pt x="186" y="0"/>
                        </a:moveTo>
                        <a:lnTo>
                          <a:pt x="728" y="0"/>
                        </a:lnTo>
                        <a:lnTo>
                          <a:pt x="545" y="207"/>
                        </a:lnTo>
                        <a:lnTo>
                          <a:pt x="0" y="207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rgbClr val="004E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25" name="Freeform 251"/>
                  <p:cNvSpPr>
                    <a:spLocks/>
                  </p:cNvSpPr>
                  <p:nvPr/>
                </p:nvSpPr>
                <p:spPr bwMode="auto">
                  <a:xfrm>
                    <a:off x="798" y="2180"/>
                    <a:ext cx="183" cy="403"/>
                  </a:xfrm>
                  <a:custGeom>
                    <a:avLst/>
                    <a:gdLst>
                      <a:gd name="T0" fmla="*/ 183 w 183"/>
                      <a:gd name="T1" fmla="*/ 0 h 403"/>
                      <a:gd name="T2" fmla="*/ 0 w 183"/>
                      <a:gd name="T3" fmla="*/ 204 h 403"/>
                      <a:gd name="T4" fmla="*/ 0 w 183"/>
                      <a:gd name="T5" fmla="*/ 403 h 403"/>
                      <a:gd name="T6" fmla="*/ 183 w 183"/>
                      <a:gd name="T7" fmla="*/ 198 h 403"/>
                      <a:gd name="T8" fmla="*/ 183 w 183"/>
                      <a:gd name="T9" fmla="*/ 0 h 4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3"/>
                      <a:gd name="T16" fmla="*/ 0 h 403"/>
                      <a:gd name="T17" fmla="*/ 183 w 183"/>
                      <a:gd name="T18" fmla="*/ 403 h 40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3" h="403">
                        <a:moveTo>
                          <a:pt x="183" y="0"/>
                        </a:moveTo>
                        <a:lnTo>
                          <a:pt x="0" y="204"/>
                        </a:lnTo>
                        <a:lnTo>
                          <a:pt x="0" y="403"/>
                        </a:lnTo>
                        <a:lnTo>
                          <a:pt x="183" y="198"/>
                        </a:lnTo>
                        <a:lnTo>
                          <a:pt x="183" y="0"/>
                        </a:lnTo>
                        <a:close/>
                      </a:path>
                    </a:pathLst>
                  </a:custGeom>
                  <a:solidFill>
                    <a:srgbClr val="0027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26" name="Freeform 252"/>
                  <p:cNvSpPr>
                    <a:spLocks/>
                  </p:cNvSpPr>
                  <p:nvPr/>
                </p:nvSpPr>
                <p:spPr bwMode="auto">
                  <a:xfrm>
                    <a:off x="798" y="2180"/>
                    <a:ext cx="183" cy="403"/>
                  </a:xfrm>
                  <a:custGeom>
                    <a:avLst/>
                    <a:gdLst>
                      <a:gd name="T0" fmla="*/ 183 w 183"/>
                      <a:gd name="T1" fmla="*/ 0 h 403"/>
                      <a:gd name="T2" fmla="*/ 0 w 183"/>
                      <a:gd name="T3" fmla="*/ 204 h 403"/>
                      <a:gd name="T4" fmla="*/ 0 w 183"/>
                      <a:gd name="T5" fmla="*/ 403 h 403"/>
                      <a:gd name="T6" fmla="*/ 183 w 183"/>
                      <a:gd name="T7" fmla="*/ 198 h 403"/>
                      <a:gd name="T8" fmla="*/ 183 w 183"/>
                      <a:gd name="T9" fmla="*/ 0 h 4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3"/>
                      <a:gd name="T16" fmla="*/ 0 h 403"/>
                      <a:gd name="T17" fmla="*/ 183 w 183"/>
                      <a:gd name="T18" fmla="*/ 403 h 40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3" h="403">
                        <a:moveTo>
                          <a:pt x="183" y="0"/>
                        </a:moveTo>
                        <a:lnTo>
                          <a:pt x="0" y="204"/>
                        </a:lnTo>
                        <a:lnTo>
                          <a:pt x="0" y="403"/>
                        </a:lnTo>
                        <a:lnTo>
                          <a:pt x="183" y="198"/>
                        </a:lnTo>
                        <a:lnTo>
                          <a:pt x="183" y="0"/>
                        </a:lnTo>
                        <a:close/>
                      </a:path>
                    </a:pathLst>
                  </a:custGeom>
                  <a:solidFill>
                    <a:srgbClr val="0027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27" name="Rectangle 253"/>
                  <p:cNvSpPr>
                    <a:spLocks noChangeArrowheads="1"/>
                  </p:cNvSpPr>
                  <p:nvPr/>
                </p:nvSpPr>
                <p:spPr bwMode="auto">
                  <a:xfrm>
                    <a:off x="254" y="2387"/>
                    <a:ext cx="544" cy="196"/>
                  </a:xfrm>
                  <a:prstGeom prst="rect">
                    <a:avLst/>
                  </a:prstGeom>
                  <a:solidFill>
                    <a:srgbClr val="5589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184414" name="Group 254"/>
                <p:cNvGrpSpPr>
                  <a:grpSpLocks/>
                </p:cNvGrpSpPr>
                <p:nvPr/>
              </p:nvGrpSpPr>
              <p:grpSpPr bwMode="auto">
                <a:xfrm>
                  <a:off x="325" y="2199"/>
                  <a:ext cx="580" cy="177"/>
                  <a:chOff x="325" y="2199"/>
                  <a:chExt cx="580" cy="177"/>
                </a:xfrm>
              </p:grpSpPr>
              <p:sp>
                <p:nvSpPr>
                  <p:cNvPr id="184415" name="Freeform 255"/>
                  <p:cNvSpPr>
                    <a:spLocks/>
                  </p:cNvSpPr>
                  <p:nvPr/>
                </p:nvSpPr>
                <p:spPr bwMode="auto">
                  <a:xfrm>
                    <a:off x="659" y="2199"/>
                    <a:ext cx="246" cy="66"/>
                  </a:xfrm>
                  <a:custGeom>
                    <a:avLst/>
                    <a:gdLst>
                      <a:gd name="T0" fmla="*/ 21 w 246"/>
                      <a:gd name="T1" fmla="*/ 15 h 66"/>
                      <a:gd name="T2" fmla="*/ 0 w 246"/>
                      <a:gd name="T3" fmla="*/ 38 h 66"/>
                      <a:gd name="T4" fmla="*/ 151 w 246"/>
                      <a:gd name="T5" fmla="*/ 38 h 66"/>
                      <a:gd name="T6" fmla="*/ 126 w 246"/>
                      <a:gd name="T7" fmla="*/ 66 h 66"/>
                      <a:gd name="T8" fmla="*/ 246 w 246"/>
                      <a:gd name="T9" fmla="*/ 28 h 66"/>
                      <a:gd name="T10" fmla="*/ 183 w 246"/>
                      <a:gd name="T11" fmla="*/ 0 h 66"/>
                      <a:gd name="T12" fmla="*/ 169 w 246"/>
                      <a:gd name="T13" fmla="*/ 15 h 66"/>
                      <a:gd name="T14" fmla="*/ 21 w 246"/>
                      <a:gd name="T15" fmla="*/ 15 h 6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46"/>
                      <a:gd name="T25" fmla="*/ 0 h 66"/>
                      <a:gd name="T26" fmla="*/ 246 w 246"/>
                      <a:gd name="T27" fmla="*/ 66 h 6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46" h="66">
                        <a:moveTo>
                          <a:pt x="21" y="15"/>
                        </a:moveTo>
                        <a:lnTo>
                          <a:pt x="0" y="38"/>
                        </a:lnTo>
                        <a:lnTo>
                          <a:pt x="151" y="38"/>
                        </a:lnTo>
                        <a:lnTo>
                          <a:pt x="126" y="66"/>
                        </a:lnTo>
                        <a:lnTo>
                          <a:pt x="246" y="28"/>
                        </a:lnTo>
                        <a:lnTo>
                          <a:pt x="183" y="0"/>
                        </a:lnTo>
                        <a:lnTo>
                          <a:pt x="169" y="15"/>
                        </a:lnTo>
                        <a:lnTo>
                          <a:pt x="21" y="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16" name="Freeform 256"/>
                  <p:cNvSpPr>
                    <a:spLocks/>
                  </p:cNvSpPr>
                  <p:nvPr/>
                </p:nvSpPr>
                <p:spPr bwMode="auto">
                  <a:xfrm>
                    <a:off x="659" y="2199"/>
                    <a:ext cx="246" cy="66"/>
                  </a:xfrm>
                  <a:custGeom>
                    <a:avLst/>
                    <a:gdLst>
                      <a:gd name="T0" fmla="*/ 21 w 246"/>
                      <a:gd name="T1" fmla="*/ 15 h 66"/>
                      <a:gd name="T2" fmla="*/ 0 w 246"/>
                      <a:gd name="T3" fmla="*/ 38 h 66"/>
                      <a:gd name="T4" fmla="*/ 151 w 246"/>
                      <a:gd name="T5" fmla="*/ 38 h 66"/>
                      <a:gd name="T6" fmla="*/ 126 w 246"/>
                      <a:gd name="T7" fmla="*/ 66 h 66"/>
                      <a:gd name="T8" fmla="*/ 246 w 246"/>
                      <a:gd name="T9" fmla="*/ 28 h 66"/>
                      <a:gd name="T10" fmla="*/ 183 w 246"/>
                      <a:gd name="T11" fmla="*/ 0 h 66"/>
                      <a:gd name="T12" fmla="*/ 169 w 246"/>
                      <a:gd name="T13" fmla="*/ 15 h 66"/>
                      <a:gd name="T14" fmla="*/ 21 w 246"/>
                      <a:gd name="T15" fmla="*/ 15 h 6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46"/>
                      <a:gd name="T25" fmla="*/ 0 h 66"/>
                      <a:gd name="T26" fmla="*/ 246 w 246"/>
                      <a:gd name="T27" fmla="*/ 66 h 6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46" h="66">
                        <a:moveTo>
                          <a:pt x="21" y="15"/>
                        </a:moveTo>
                        <a:lnTo>
                          <a:pt x="0" y="38"/>
                        </a:lnTo>
                        <a:lnTo>
                          <a:pt x="151" y="38"/>
                        </a:lnTo>
                        <a:lnTo>
                          <a:pt x="126" y="66"/>
                        </a:lnTo>
                        <a:lnTo>
                          <a:pt x="246" y="28"/>
                        </a:lnTo>
                        <a:lnTo>
                          <a:pt x="183" y="0"/>
                        </a:lnTo>
                        <a:lnTo>
                          <a:pt x="169" y="15"/>
                        </a:lnTo>
                        <a:lnTo>
                          <a:pt x="21" y="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17" name="Freeform 257"/>
                  <p:cNvSpPr>
                    <a:spLocks/>
                  </p:cNvSpPr>
                  <p:nvPr/>
                </p:nvSpPr>
                <p:spPr bwMode="auto">
                  <a:xfrm>
                    <a:off x="582" y="2286"/>
                    <a:ext cx="246" cy="66"/>
                  </a:xfrm>
                  <a:custGeom>
                    <a:avLst/>
                    <a:gdLst>
                      <a:gd name="T0" fmla="*/ 21 w 246"/>
                      <a:gd name="T1" fmla="*/ 14 h 66"/>
                      <a:gd name="T2" fmla="*/ 0 w 246"/>
                      <a:gd name="T3" fmla="*/ 38 h 66"/>
                      <a:gd name="T4" fmla="*/ 151 w 246"/>
                      <a:gd name="T5" fmla="*/ 38 h 66"/>
                      <a:gd name="T6" fmla="*/ 126 w 246"/>
                      <a:gd name="T7" fmla="*/ 66 h 66"/>
                      <a:gd name="T8" fmla="*/ 246 w 246"/>
                      <a:gd name="T9" fmla="*/ 27 h 66"/>
                      <a:gd name="T10" fmla="*/ 183 w 246"/>
                      <a:gd name="T11" fmla="*/ 0 h 66"/>
                      <a:gd name="T12" fmla="*/ 169 w 246"/>
                      <a:gd name="T13" fmla="*/ 14 h 66"/>
                      <a:gd name="T14" fmla="*/ 21 w 246"/>
                      <a:gd name="T15" fmla="*/ 14 h 6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46"/>
                      <a:gd name="T25" fmla="*/ 0 h 66"/>
                      <a:gd name="T26" fmla="*/ 246 w 246"/>
                      <a:gd name="T27" fmla="*/ 66 h 6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46" h="66">
                        <a:moveTo>
                          <a:pt x="21" y="14"/>
                        </a:moveTo>
                        <a:lnTo>
                          <a:pt x="0" y="38"/>
                        </a:lnTo>
                        <a:lnTo>
                          <a:pt x="151" y="38"/>
                        </a:lnTo>
                        <a:lnTo>
                          <a:pt x="126" y="66"/>
                        </a:lnTo>
                        <a:lnTo>
                          <a:pt x="246" y="27"/>
                        </a:lnTo>
                        <a:lnTo>
                          <a:pt x="183" y="0"/>
                        </a:lnTo>
                        <a:lnTo>
                          <a:pt x="169" y="14"/>
                        </a:lnTo>
                        <a:lnTo>
                          <a:pt x="21" y="1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18" name="Freeform 258"/>
                  <p:cNvSpPr>
                    <a:spLocks/>
                  </p:cNvSpPr>
                  <p:nvPr/>
                </p:nvSpPr>
                <p:spPr bwMode="auto">
                  <a:xfrm>
                    <a:off x="582" y="2286"/>
                    <a:ext cx="246" cy="66"/>
                  </a:xfrm>
                  <a:custGeom>
                    <a:avLst/>
                    <a:gdLst>
                      <a:gd name="T0" fmla="*/ 21 w 246"/>
                      <a:gd name="T1" fmla="*/ 14 h 66"/>
                      <a:gd name="T2" fmla="*/ 0 w 246"/>
                      <a:gd name="T3" fmla="*/ 38 h 66"/>
                      <a:gd name="T4" fmla="*/ 151 w 246"/>
                      <a:gd name="T5" fmla="*/ 38 h 66"/>
                      <a:gd name="T6" fmla="*/ 126 w 246"/>
                      <a:gd name="T7" fmla="*/ 66 h 66"/>
                      <a:gd name="T8" fmla="*/ 246 w 246"/>
                      <a:gd name="T9" fmla="*/ 27 h 66"/>
                      <a:gd name="T10" fmla="*/ 183 w 246"/>
                      <a:gd name="T11" fmla="*/ 0 h 66"/>
                      <a:gd name="T12" fmla="*/ 169 w 246"/>
                      <a:gd name="T13" fmla="*/ 14 h 66"/>
                      <a:gd name="T14" fmla="*/ 21 w 246"/>
                      <a:gd name="T15" fmla="*/ 14 h 6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46"/>
                      <a:gd name="T25" fmla="*/ 0 h 66"/>
                      <a:gd name="T26" fmla="*/ 246 w 246"/>
                      <a:gd name="T27" fmla="*/ 66 h 6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46" h="66">
                        <a:moveTo>
                          <a:pt x="21" y="14"/>
                        </a:moveTo>
                        <a:lnTo>
                          <a:pt x="0" y="38"/>
                        </a:lnTo>
                        <a:lnTo>
                          <a:pt x="151" y="38"/>
                        </a:lnTo>
                        <a:lnTo>
                          <a:pt x="126" y="66"/>
                        </a:lnTo>
                        <a:lnTo>
                          <a:pt x="246" y="27"/>
                        </a:lnTo>
                        <a:lnTo>
                          <a:pt x="183" y="0"/>
                        </a:lnTo>
                        <a:lnTo>
                          <a:pt x="169" y="14"/>
                        </a:lnTo>
                        <a:lnTo>
                          <a:pt x="21" y="1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19" name="Freeform 259"/>
                  <p:cNvSpPr>
                    <a:spLocks/>
                  </p:cNvSpPr>
                  <p:nvPr/>
                </p:nvSpPr>
                <p:spPr bwMode="auto">
                  <a:xfrm>
                    <a:off x="325" y="2310"/>
                    <a:ext cx="249" cy="66"/>
                  </a:xfrm>
                  <a:custGeom>
                    <a:avLst/>
                    <a:gdLst>
                      <a:gd name="T0" fmla="*/ 230 w 249"/>
                      <a:gd name="T1" fmla="*/ 46 h 66"/>
                      <a:gd name="T2" fmla="*/ 249 w 249"/>
                      <a:gd name="T3" fmla="*/ 22 h 66"/>
                      <a:gd name="T4" fmla="*/ 102 w 249"/>
                      <a:gd name="T5" fmla="*/ 22 h 66"/>
                      <a:gd name="T6" fmla="*/ 121 w 249"/>
                      <a:gd name="T7" fmla="*/ 0 h 66"/>
                      <a:gd name="T8" fmla="*/ 0 w 249"/>
                      <a:gd name="T9" fmla="*/ 39 h 66"/>
                      <a:gd name="T10" fmla="*/ 64 w 249"/>
                      <a:gd name="T11" fmla="*/ 66 h 66"/>
                      <a:gd name="T12" fmla="*/ 83 w 249"/>
                      <a:gd name="T13" fmla="*/ 46 h 66"/>
                      <a:gd name="T14" fmla="*/ 230 w 249"/>
                      <a:gd name="T15" fmla="*/ 46 h 6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49"/>
                      <a:gd name="T25" fmla="*/ 0 h 66"/>
                      <a:gd name="T26" fmla="*/ 249 w 249"/>
                      <a:gd name="T27" fmla="*/ 66 h 6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49" h="66">
                        <a:moveTo>
                          <a:pt x="230" y="46"/>
                        </a:moveTo>
                        <a:lnTo>
                          <a:pt x="249" y="22"/>
                        </a:lnTo>
                        <a:lnTo>
                          <a:pt x="102" y="22"/>
                        </a:lnTo>
                        <a:lnTo>
                          <a:pt x="121" y="0"/>
                        </a:lnTo>
                        <a:lnTo>
                          <a:pt x="0" y="39"/>
                        </a:lnTo>
                        <a:lnTo>
                          <a:pt x="64" y="66"/>
                        </a:lnTo>
                        <a:lnTo>
                          <a:pt x="83" y="46"/>
                        </a:lnTo>
                        <a:lnTo>
                          <a:pt x="230" y="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20" name="Freeform 260"/>
                  <p:cNvSpPr>
                    <a:spLocks/>
                  </p:cNvSpPr>
                  <p:nvPr/>
                </p:nvSpPr>
                <p:spPr bwMode="auto">
                  <a:xfrm>
                    <a:off x="325" y="2310"/>
                    <a:ext cx="249" cy="66"/>
                  </a:xfrm>
                  <a:custGeom>
                    <a:avLst/>
                    <a:gdLst>
                      <a:gd name="T0" fmla="*/ 230 w 249"/>
                      <a:gd name="T1" fmla="*/ 46 h 66"/>
                      <a:gd name="T2" fmla="*/ 249 w 249"/>
                      <a:gd name="T3" fmla="*/ 22 h 66"/>
                      <a:gd name="T4" fmla="*/ 102 w 249"/>
                      <a:gd name="T5" fmla="*/ 22 h 66"/>
                      <a:gd name="T6" fmla="*/ 121 w 249"/>
                      <a:gd name="T7" fmla="*/ 0 h 66"/>
                      <a:gd name="T8" fmla="*/ 0 w 249"/>
                      <a:gd name="T9" fmla="*/ 39 h 66"/>
                      <a:gd name="T10" fmla="*/ 64 w 249"/>
                      <a:gd name="T11" fmla="*/ 66 h 66"/>
                      <a:gd name="T12" fmla="*/ 83 w 249"/>
                      <a:gd name="T13" fmla="*/ 46 h 66"/>
                      <a:gd name="T14" fmla="*/ 230 w 249"/>
                      <a:gd name="T15" fmla="*/ 46 h 6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49"/>
                      <a:gd name="T25" fmla="*/ 0 h 66"/>
                      <a:gd name="T26" fmla="*/ 249 w 249"/>
                      <a:gd name="T27" fmla="*/ 66 h 6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49" h="66">
                        <a:moveTo>
                          <a:pt x="230" y="46"/>
                        </a:moveTo>
                        <a:lnTo>
                          <a:pt x="249" y="22"/>
                        </a:lnTo>
                        <a:lnTo>
                          <a:pt x="102" y="22"/>
                        </a:lnTo>
                        <a:lnTo>
                          <a:pt x="121" y="0"/>
                        </a:lnTo>
                        <a:lnTo>
                          <a:pt x="0" y="39"/>
                        </a:lnTo>
                        <a:lnTo>
                          <a:pt x="64" y="66"/>
                        </a:lnTo>
                        <a:lnTo>
                          <a:pt x="83" y="46"/>
                        </a:lnTo>
                        <a:lnTo>
                          <a:pt x="230" y="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21" name="Freeform 261"/>
                  <p:cNvSpPr>
                    <a:spLocks/>
                  </p:cNvSpPr>
                  <p:nvPr/>
                </p:nvSpPr>
                <p:spPr bwMode="auto">
                  <a:xfrm>
                    <a:off x="398" y="2230"/>
                    <a:ext cx="250" cy="66"/>
                  </a:xfrm>
                  <a:custGeom>
                    <a:avLst/>
                    <a:gdLst>
                      <a:gd name="T0" fmla="*/ 230 w 250"/>
                      <a:gd name="T1" fmla="*/ 45 h 66"/>
                      <a:gd name="T2" fmla="*/ 250 w 250"/>
                      <a:gd name="T3" fmla="*/ 22 h 66"/>
                      <a:gd name="T4" fmla="*/ 102 w 250"/>
                      <a:gd name="T5" fmla="*/ 22 h 66"/>
                      <a:gd name="T6" fmla="*/ 122 w 250"/>
                      <a:gd name="T7" fmla="*/ 0 h 66"/>
                      <a:gd name="T8" fmla="*/ 0 w 250"/>
                      <a:gd name="T9" fmla="*/ 38 h 66"/>
                      <a:gd name="T10" fmla="*/ 64 w 250"/>
                      <a:gd name="T11" fmla="*/ 66 h 66"/>
                      <a:gd name="T12" fmla="*/ 84 w 250"/>
                      <a:gd name="T13" fmla="*/ 45 h 66"/>
                      <a:gd name="T14" fmla="*/ 230 w 250"/>
                      <a:gd name="T15" fmla="*/ 45 h 6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50"/>
                      <a:gd name="T25" fmla="*/ 0 h 66"/>
                      <a:gd name="T26" fmla="*/ 250 w 250"/>
                      <a:gd name="T27" fmla="*/ 66 h 6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50" h="66">
                        <a:moveTo>
                          <a:pt x="230" y="45"/>
                        </a:moveTo>
                        <a:lnTo>
                          <a:pt x="250" y="22"/>
                        </a:lnTo>
                        <a:lnTo>
                          <a:pt x="102" y="22"/>
                        </a:lnTo>
                        <a:lnTo>
                          <a:pt x="122" y="0"/>
                        </a:lnTo>
                        <a:lnTo>
                          <a:pt x="0" y="38"/>
                        </a:lnTo>
                        <a:lnTo>
                          <a:pt x="64" y="66"/>
                        </a:lnTo>
                        <a:lnTo>
                          <a:pt x="84" y="45"/>
                        </a:lnTo>
                        <a:lnTo>
                          <a:pt x="230" y="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22" name="Freeform 262"/>
                  <p:cNvSpPr>
                    <a:spLocks/>
                  </p:cNvSpPr>
                  <p:nvPr/>
                </p:nvSpPr>
                <p:spPr bwMode="auto">
                  <a:xfrm>
                    <a:off x="398" y="2230"/>
                    <a:ext cx="250" cy="66"/>
                  </a:xfrm>
                  <a:custGeom>
                    <a:avLst/>
                    <a:gdLst>
                      <a:gd name="T0" fmla="*/ 230 w 250"/>
                      <a:gd name="T1" fmla="*/ 45 h 66"/>
                      <a:gd name="T2" fmla="*/ 250 w 250"/>
                      <a:gd name="T3" fmla="*/ 22 h 66"/>
                      <a:gd name="T4" fmla="*/ 102 w 250"/>
                      <a:gd name="T5" fmla="*/ 22 h 66"/>
                      <a:gd name="T6" fmla="*/ 122 w 250"/>
                      <a:gd name="T7" fmla="*/ 0 h 66"/>
                      <a:gd name="T8" fmla="*/ 0 w 250"/>
                      <a:gd name="T9" fmla="*/ 38 h 66"/>
                      <a:gd name="T10" fmla="*/ 64 w 250"/>
                      <a:gd name="T11" fmla="*/ 66 h 66"/>
                      <a:gd name="T12" fmla="*/ 84 w 250"/>
                      <a:gd name="T13" fmla="*/ 45 h 66"/>
                      <a:gd name="T14" fmla="*/ 230 w 250"/>
                      <a:gd name="T15" fmla="*/ 45 h 6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50"/>
                      <a:gd name="T25" fmla="*/ 0 h 66"/>
                      <a:gd name="T26" fmla="*/ 250 w 250"/>
                      <a:gd name="T27" fmla="*/ 66 h 6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50" h="66">
                        <a:moveTo>
                          <a:pt x="230" y="45"/>
                        </a:moveTo>
                        <a:lnTo>
                          <a:pt x="250" y="22"/>
                        </a:lnTo>
                        <a:lnTo>
                          <a:pt x="102" y="22"/>
                        </a:lnTo>
                        <a:lnTo>
                          <a:pt x="122" y="0"/>
                        </a:lnTo>
                        <a:lnTo>
                          <a:pt x="0" y="38"/>
                        </a:lnTo>
                        <a:lnTo>
                          <a:pt x="64" y="66"/>
                        </a:lnTo>
                        <a:lnTo>
                          <a:pt x="84" y="45"/>
                        </a:lnTo>
                        <a:lnTo>
                          <a:pt x="230" y="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84411" name="Text Box 263"/>
              <p:cNvSpPr txBox="1">
                <a:spLocks noChangeArrowheads="1"/>
              </p:cNvSpPr>
              <p:nvPr/>
            </p:nvSpPr>
            <p:spPr bwMode="auto">
              <a:xfrm>
                <a:off x="270" y="2370"/>
                <a:ext cx="562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r>
                  <a:rPr lang="de-DE" altLang="en-US" sz="1600" b="1">
                    <a:solidFill>
                      <a:schemeClr val="bg1"/>
                    </a:solidFill>
                    <a:latin typeface="Arial" charset="0"/>
                  </a:rPr>
                  <a:t>Switch</a:t>
                </a:r>
                <a:endParaRPr lang="de-DE" altLang="en-US" sz="1600" b="1">
                  <a:latin typeface="Arial" charset="0"/>
                </a:endParaRPr>
              </a:p>
            </p:txBody>
          </p:sp>
        </p:grpSp>
        <p:sp>
          <p:nvSpPr>
            <p:cNvPr id="184352" name="Line 264"/>
            <p:cNvSpPr>
              <a:spLocks noChangeShapeType="1"/>
            </p:cNvSpPr>
            <p:nvPr/>
          </p:nvSpPr>
          <p:spPr bwMode="auto">
            <a:xfrm flipV="1">
              <a:off x="4484" y="1697"/>
              <a:ext cx="303" cy="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4353" name="Group 265"/>
            <p:cNvGrpSpPr>
              <a:grpSpLocks/>
            </p:cNvGrpSpPr>
            <p:nvPr/>
          </p:nvGrpSpPr>
          <p:grpSpPr bwMode="auto">
            <a:xfrm>
              <a:off x="4718" y="1445"/>
              <a:ext cx="733" cy="438"/>
              <a:chOff x="4672" y="1061"/>
              <a:chExt cx="733" cy="438"/>
            </a:xfrm>
          </p:grpSpPr>
          <p:grpSp>
            <p:nvGrpSpPr>
              <p:cNvPr id="184387" name="Group 266"/>
              <p:cNvGrpSpPr>
                <a:grpSpLocks/>
              </p:cNvGrpSpPr>
              <p:nvPr/>
            </p:nvGrpSpPr>
            <p:grpSpPr bwMode="auto">
              <a:xfrm>
                <a:off x="4672" y="1061"/>
                <a:ext cx="733" cy="409"/>
                <a:chOff x="4672" y="1061"/>
                <a:chExt cx="733" cy="409"/>
              </a:xfrm>
            </p:grpSpPr>
            <p:grpSp>
              <p:nvGrpSpPr>
                <p:cNvPr id="184389" name="Group 267"/>
                <p:cNvGrpSpPr>
                  <a:grpSpLocks/>
                </p:cNvGrpSpPr>
                <p:nvPr/>
              </p:nvGrpSpPr>
              <p:grpSpPr bwMode="auto">
                <a:xfrm>
                  <a:off x="4677" y="1067"/>
                  <a:ext cx="728" cy="403"/>
                  <a:chOff x="4677" y="1067"/>
                  <a:chExt cx="728" cy="403"/>
                </a:xfrm>
              </p:grpSpPr>
              <p:sp>
                <p:nvSpPr>
                  <p:cNvPr id="184405" name="Freeform 268"/>
                  <p:cNvSpPr>
                    <a:spLocks/>
                  </p:cNvSpPr>
                  <p:nvPr/>
                </p:nvSpPr>
                <p:spPr bwMode="auto">
                  <a:xfrm>
                    <a:off x="4677" y="1067"/>
                    <a:ext cx="728" cy="208"/>
                  </a:xfrm>
                  <a:custGeom>
                    <a:avLst/>
                    <a:gdLst>
                      <a:gd name="T0" fmla="*/ 186 w 728"/>
                      <a:gd name="T1" fmla="*/ 0 h 208"/>
                      <a:gd name="T2" fmla="*/ 728 w 728"/>
                      <a:gd name="T3" fmla="*/ 0 h 208"/>
                      <a:gd name="T4" fmla="*/ 545 w 728"/>
                      <a:gd name="T5" fmla="*/ 207 h 208"/>
                      <a:gd name="T6" fmla="*/ 0 w 728"/>
                      <a:gd name="T7" fmla="*/ 208 h 208"/>
                      <a:gd name="T8" fmla="*/ 186 w 728"/>
                      <a:gd name="T9" fmla="*/ 0 h 20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8"/>
                      <a:gd name="T16" fmla="*/ 0 h 208"/>
                      <a:gd name="T17" fmla="*/ 728 w 728"/>
                      <a:gd name="T18" fmla="*/ 208 h 20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8" h="208">
                        <a:moveTo>
                          <a:pt x="186" y="0"/>
                        </a:moveTo>
                        <a:lnTo>
                          <a:pt x="728" y="0"/>
                        </a:lnTo>
                        <a:lnTo>
                          <a:pt x="545" y="207"/>
                        </a:lnTo>
                        <a:lnTo>
                          <a:pt x="0" y="208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06" name="Freeform 269"/>
                  <p:cNvSpPr>
                    <a:spLocks/>
                  </p:cNvSpPr>
                  <p:nvPr/>
                </p:nvSpPr>
                <p:spPr bwMode="auto">
                  <a:xfrm>
                    <a:off x="4677" y="1067"/>
                    <a:ext cx="728" cy="208"/>
                  </a:xfrm>
                  <a:custGeom>
                    <a:avLst/>
                    <a:gdLst>
                      <a:gd name="T0" fmla="*/ 186 w 728"/>
                      <a:gd name="T1" fmla="*/ 0 h 208"/>
                      <a:gd name="T2" fmla="*/ 728 w 728"/>
                      <a:gd name="T3" fmla="*/ 0 h 208"/>
                      <a:gd name="T4" fmla="*/ 545 w 728"/>
                      <a:gd name="T5" fmla="*/ 207 h 208"/>
                      <a:gd name="T6" fmla="*/ 0 w 728"/>
                      <a:gd name="T7" fmla="*/ 208 h 208"/>
                      <a:gd name="T8" fmla="*/ 186 w 728"/>
                      <a:gd name="T9" fmla="*/ 0 h 20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8"/>
                      <a:gd name="T16" fmla="*/ 0 h 208"/>
                      <a:gd name="T17" fmla="*/ 728 w 728"/>
                      <a:gd name="T18" fmla="*/ 208 h 20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8" h="208">
                        <a:moveTo>
                          <a:pt x="186" y="0"/>
                        </a:moveTo>
                        <a:lnTo>
                          <a:pt x="728" y="0"/>
                        </a:lnTo>
                        <a:lnTo>
                          <a:pt x="545" y="207"/>
                        </a:lnTo>
                        <a:lnTo>
                          <a:pt x="0" y="208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07" name="Freeform 270"/>
                  <p:cNvSpPr>
                    <a:spLocks/>
                  </p:cNvSpPr>
                  <p:nvPr/>
                </p:nvSpPr>
                <p:spPr bwMode="auto">
                  <a:xfrm>
                    <a:off x="5222" y="1067"/>
                    <a:ext cx="183" cy="403"/>
                  </a:xfrm>
                  <a:custGeom>
                    <a:avLst/>
                    <a:gdLst>
                      <a:gd name="T0" fmla="*/ 183 w 183"/>
                      <a:gd name="T1" fmla="*/ 0 h 403"/>
                      <a:gd name="T2" fmla="*/ 0 w 183"/>
                      <a:gd name="T3" fmla="*/ 204 h 403"/>
                      <a:gd name="T4" fmla="*/ 0 w 183"/>
                      <a:gd name="T5" fmla="*/ 403 h 403"/>
                      <a:gd name="T6" fmla="*/ 183 w 183"/>
                      <a:gd name="T7" fmla="*/ 198 h 403"/>
                      <a:gd name="T8" fmla="*/ 183 w 183"/>
                      <a:gd name="T9" fmla="*/ 0 h 4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3"/>
                      <a:gd name="T16" fmla="*/ 0 h 403"/>
                      <a:gd name="T17" fmla="*/ 183 w 183"/>
                      <a:gd name="T18" fmla="*/ 403 h 40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3" h="403">
                        <a:moveTo>
                          <a:pt x="183" y="0"/>
                        </a:moveTo>
                        <a:lnTo>
                          <a:pt x="0" y="204"/>
                        </a:lnTo>
                        <a:lnTo>
                          <a:pt x="0" y="403"/>
                        </a:lnTo>
                        <a:lnTo>
                          <a:pt x="183" y="198"/>
                        </a:lnTo>
                        <a:lnTo>
                          <a:pt x="18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08" name="Freeform 271"/>
                  <p:cNvSpPr>
                    <a:spLocks/>
                  </p:cNvSpPr>
                  <p:nvPr/>
                </p:nvSpPr>
                <p:spPr bwMode="auto">
                  <a:xfrm>
                    <a:off x="5222" y="1067"/>
                    <a:ext cx="183" cy="403"/>
                  </a:xfrm>
                  <a:custGeom>
                    <a:avLst/>
                    <a:gdLst>
                      <a:gd name="T0" fmla="*/ 183 w 183"/>
                      <a:gd name="T1" fmla="*/ 0 h 403"/>
                      <a:gd name="T2" fmla="*/ 0 w 183"/>
                      <a:gd name="T3" fmla="*/ 204 h 403"/>
                      <a:gd name="T4" fmla="*/ 0 w 183"/>
                      <a:gd name="T5" fmla="*/ 403 h 403"/>
                      <a:gd name="T6" fmla="*/ 183 w 183"/>
                      <a:gd name="T7" fmla="*/ 198 h 403"/>
                      <a:gd name="T8" fmla="*/ 183 w 183"/>
                      <a:gd name="T9" fmla="*/ 0 h 4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3"/>
                      <a:gd name="T16" fmla="*/ 0 h 403"/>
                      <a:gd name="T17" fmla="*/ 183 w 183"/>
                      <a:gd name="T18" fmla="*/ 403 h 40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3" h="403">
                        <a:moveTo>
                          <a:pt x="183" y="0"/>
                        </a:moveTo>
                        <a:lnTo>
                          <a:pt x="0" y="204"/>
                        </a:lnTo>
                        <a:lnTo>
                          <a:pt x="0" y="403"/>
                        </a:lnTo>
                        <a:lnTo>
                          <a:pt x="183" y="198"/>
                        </a:lnTo>
                        <a:lnTo>
                          <a:pt x="18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09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4679" y="1274"/>
                    <a:ext cx="543" cy="196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184390" name="Group 273"/>
                <p:cNvGrpSpPr>
                  <a:grpSpLocks/>
                </p:cNvGrpSpPr>
                <p:nvPr/>
              </p:nvGrpSpPr>
              <p:grpSpPr bwMode="auto">
                <a:xfrm>
                  <a:off x="4672" y="1061"/>
                  <a:ext cx="728" cy="403"/>
                  <a:chOff x="4672" y="1061"/>
                  <a:chExt cx="728" cy="403"/>
                </a:xfrm>
              </p:grpSpPr>
              <p:sp>
                <p:nvSpPr>
                  <p:cNvPr id="184400" name="Freeform 274"/>
                  <p:cNvSpPr>
                    <a:spLocks/>
                  </p:cNvSpPr>
                  <p:nvPr/>
                </p:nvSpPr>
                <p:spPr bwMode="auto">
                  <a:xfrm>
                    <a:off x="4672" y="1061"/>
                    <a:ext cx="728" cy="207"/>
                  </a:xfrm>
                  <a:custGeom>
                    <a:avLst/>
                    <a:gdLst>
                      <a:gd name="T0" fmla="*/ 186 w 728"/>
                      <a:gd name="T1" fmla="*/ 0 h 207"/>
                      <a:gd name="T2" fmla="*/ 728 w 728"/>
                      <a:gd name="T3" fmla="*/ 0 h 207"/>
                      <a:gd name="T4" fmla="*/ 545 w 728"/>
                      <a:gd name="T5" fmla="*/ 207 h 207"/>
                      <a:gd name="T6" fmla="*/ 0 w 728"/>
                      <a:gd name="T7" fmla="*/ 207 h 207"/>
                      <a:gd name="T8" fmla="*/ 186 w 728"/>
                      <a:gd name="T9" fmla="*/ 0 h 20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8"/>
                      <a:gd name="T16" fmla="*/ 0 h 207"/>
                      <a:gd name="T17" fmla="*/ 728 w 728"/>
                      <a:gd name="T18" fmla="*/ 207 h 20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8" h="207">
                        <a:moveTo>
                          <a:pt x="186" y="0"/>
                        </a:moveTo>
                        <a:lnTo>
                          <a:pt x="728" y="0"/>
                        </a:lnTo>
                        <a:lnTo>
                          <a:pt x="545" y="207"/>
                        </a:lnTo>
                        <a:lnTo>
                          <a:pt x="0" y="207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rgbClr val="004E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01" name="Freeform 275"/>
                  <p:cNvSpPr>
                    <a:spLocks/>
                  </p:cNvSpPr>
                  <p:nvPr/>
                </p:nvSpPr>
                <p:spPr bwMode="auto">
                  <a:xfrm>
                    <a:off x="4672" y="1061"/>
                    <a:ext cx="728" cy="207"/>
                  </a:xfrm>
                  <a:custGeom>
                    <a:avLst/>
                    <a:gdLst>
                      <a:gd name="T0" fmla="*/ 186 w 728"/>
                      <a:gd name="T1" fmla="*/ 0 h 207"/>
                      <a:gd name="T2" fmla="*/ 728 w 728"/>
                      <a:gd name="T3" fmla="*/ 0 h 207"/>
                      <a:gd name="T4" fmla="*/ 545 w 728"/>
                      <a:gd name="T5" fmla="*/ 207 h 207"/>
                      <a:gd name="T6" fmla="*/ 0 w 728"/>
                      <a:gd name="T7" fmla="*/ 207 h 207"/>
                      <a:gd name="T8" fmla="*/ 186 w 728"/>
                      <a:gd name="T9" fmla="*/ 0 h 20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8"/>
                      <a:gd name="T16" fmla="*/ 0 h 207"/>
                      <a:gd name="T17" fmla="*/ 728 w 728"/>
                      <a:gd name="T18" fmla="*/ 207 h 20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8" h="207">
                        <a:moveTo>
                          <a:pt x="186" y="0"/>
                        </a:moveTo>
                        <a:lnTo>
                          <a:pt x="728" y="0"/>
                        </a:lnTo>
                        <a:lnTo>
                          <a:pt x="545" y="207"/>
                        </a:lnTo>
                        <a:lnTo>
                          <a:pt x="0" y="207"/>
                        </a:lnTo>
                        <a:lnTo>
                          <a:pt x="186" y="0"/>
                        </a:lnTo>
                        <a:close/>
                      </a:path>
                    </a:pathLst>
                  </a:custGeom>
                  <a:solidFill>
                    <a:srgbClr val="004E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02" name="Freeform 276"/>
                  <p:cNvSpPr>
                    <a:spLocks/>
                  </p:cNvSpPr>
                  <p:nvPr/>
                </p:nvSpPr>
                <p:spPr bwMode="auto">
                  <a:xfrm>
                    <a:off x="5217" y="1061"/>
                    <a:ext cx="183" cy="403"/>
                  </a:xfrm>
                  <a:custGeom>
                    <a:avLst/>
                    <a:gdLst>
                      <a:gd name="T0" fmla="*/ 183 w 183"/>
                      <a:gd name="T1" fmla="*/ 0 h 403"/>
                      <a:gd name="T2" fmla="*/ 0 w 183"/>
                      <a:gd name="T3" fmla="*/ 204 h 403"/>
                      <a:gd name="T4" fmla="*/ 0 w 183"/>
                      <a:gd name="T5" fmla="*/ 403 h 403"/>
                      <a:gd name="T6" fmla="*/ 183 w 183"/>
                      <a:gd name="T7" fmla="*/ 198 h 403"/>
                      <a:gd name="T8" fmla="*/ 183 w 183"/>
                      <a:gd name="T9" fmla="*/ 0 h 4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3"/>
                      <a:gd name="T16" fmla="*/ 0 h 403"/>
                      <a:gd name="T17" fmla="*/ 183 w 183"/>
                      <a:gd name="T18" fmla="*/ 403 h 40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3" h="403">
                        <a:moveTo>
                          <a:pt x="183" y="0"/>
                        </a:moveTo>
                        <a:lnTo>
                          <a:pt x="0" y="204"/>
                        </a:lnTo>
                        <a:lnTo>
                          <a:pt x="0" y="403"/>
                        </a:lnTo>
                        <a:lnTo>
                          <a:pt x="183" y="198"/>
                        </a:lnTo>
                        <a:lnTo>
                          <a:pt x="183" y="0"/>
                        </a:lnTo>
                        <a:close/>
                      </a:path>
                    </a:pathLst>
                  </a:custGeom>
                  <a:solidFill>
                    <a:srgbClr val="0027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03" name="Freeform 277"/>
                  <p:cNvSpPr>
                    <a:spLocks/>
                  </p:cNvSpPr>
                  <p:nvPr/>
                </p:nvSpPr>
                <p:spPr bwMode="auto">
                  <a:xfrm>
                    <a:off x="5217" y="1061"/>
                    <a:ext cx="183" cy="403"/>
                  </a:xfrm>
                  <a:custGeom>
                    <a:avLst/>
                    <a:gdLst>
                      <a:gd name="T0" fmla="*/ 183 w 183"/>
                      <a:gd name="T1" fmla="*/ 0 h 403"/>
                      <a:gd name="T2" fmla="*/ 0 w 183"/>
                      <a:gd name="T3" fmla="*/ 204 h 403"/>
                      <a:gd name="T4" fmla="*/ 0 w 183"/>
                      <a:gd name="T5" fmla="*/ 403 h 403"/>
                      <a:gd name="T6" fmla="*/ 183 w 183"/>
                      <a:gd name="T7" fmla="*/ 198 h 403"/>
                      <a:gd name="T8" fmla="*/ 183 w 183"/>
                      <a:gd name="T9" fmla="*/ 0 h 4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83"/>
                      <a:gd name="T16" fmla="*/ 0 h 403"/>
                      <a:gd name="T17" fmla="*/ 183 w 183"/>
                      <a:gd name="T18" fmla="*/ 403 h 40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83" h="403">
                        <a:moveTo>
                          <a:pt x="183" y="0"/>
                        </a:moveTo>
                        <a:lnTo>
                          <a:pt x="0" y="204"/>
                        </a:lnTo>
                        <a:lnTo>
                          <a:pt x="0" y="403"/>
                        </a:lnTo>
                        <a:lnTo>
                          <a:pt x="183" y="198"/>
                        </a:lnTo>
                        <a:lnTo>
                          <a:pt x="183" y="0"/>
                        </a:lnTo>
                        <a:close/>
                      </a:path>
                    </a:pathLst>
                  </a:custGeom>
                  <a:solidFill>
                    <a:srgbClr val="0027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404" name="Rectangle 278"/>
                  <p:cNvSpPr>
                    <a:spLocks noChangeArrowheads="1"/>
                  </p:cNvSpPr>
                  <p:nvPr/>
                </p:nvSpPr>
                <p:spPr bwMode="auto">
                  <a:xfrm>
                    <a:off x="4673" y="1268"/>
                    <a:ext cx="544" cy="196"/>
                  </a:xfrm>
                  <a:prstGeom prst="rect">
                    <a:avLst/>
                  </a:prstGeom>
                  <a:solidFill>
                    <a:srgbClr val="5589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184391" name="Group 279"/>
                <p:cNvGrpSpPr>
                  <a:grpSpLocks/>
                </p:cNvGrpSpPr>
                <p:nvPr/>
              </p:nvGrpSpPr>
              <p:grpSpPr bwMode="auto">
                <a:xfrm>
                  <a:off x="4744" y="1080"/>
                  <a:ext cx="580" cy="177"/>
                  <a:chOff x="4744" y="1080"/>
                  <a:chExt cx="580" cy="177"/>
                </a:xfrm>
              </p:grpSpPr>
              <p:sp>
                <p:nvSpPr>
                  <p:cNvPr id="184392" name="Freeform 280"/>
                  <p:cNvSpPr>
                    <a:spLocks/>
                  </p:cNvSpPr>
                  <p:nvPr/>
                </p:nvSpPr>
                <p:spPr bwMode="auto">
                  <a:xfrm>
                    <a:off x="5078" y="1080"/>
                    <a:ext cx="246" cy="66"/>
                  </a:xfrm>
                  <a:custGeom>
                    <a:avLst/>
                    <a:gdLst>
                      <a:gd name="T0" fmla="*/ 21 w 246"/>
                      <a:gd name="T1" fmla="*/ 15 h 66"/>
                      <a:gd name="T2" fmla="*/ 0 w 246"/>
                      <a:gd name="T3" fmla="*/ 38 h 66"/>
                      <a:gd name="T4" fmla="*/ 151 w 246"/>
                      <a:gd name="T5" fmla="*/ 38 h 66"/>
                      <a:gd name="T6" fmla="*/ 126 w 246"/>
                      <a:gd name="T7" fmla="*/ 66 h 66"/>
                      <a:gd name="T8" fmla="*/ 246 w 246"/>
                      <a:gd name="T9" fmla="*/ 28 h 66"/>
                      <a:gd name="T10" fmla="*/ 183 w 246"/>
                      <a:gd name="T11" fmla="*/ 0 h 66"/>
                      <a:gd name="T12" fmla="*/ 169 w 246"/>
                      <a:gd name="T13" fmla="*/ 15 h 66"/>
                      <a:gd name="T14" fmla="*/ 21 w 246"/>
                      <a:gd name="T15" fmla="*/ 15 h 6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46"/>
                      <a:gd name="T25" fmla="*/ 0 h 66"/>
                      <a:gd name="T26" fmla="*/ 246 w 246"/>
                      <a:gd name="T27" fmla="*/ 66 h 6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46" h="66">
                        <a:moveTo>
                          <a:pt x="21" y="15"/>
                        </a:moveTo>
                        <a:lnTo>
                          <a:pt x="0" y="38"/>
                        </a:lnTo>
                        <a:lnTo>
                          <a:pt x="151" y="38"/>
                        </a:lnTo>
                        <a:lnTo>
                          <a:pt x="126" y="66"/>
                        </a:lnTo>
                        <a:lnTo>
                          <a:pt x="246" y="28"/>
                        </a:lnTo>
                        <a:lnTo>
                          <a:pt x="183" y="0"/>
                        </a:lnTo>
                        <a:lnTo>
                          <a:pt x="169" y="15"/>
                        </a:lnTo>
                        <a:lnTo>
                          <a:pt x="21" y="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393" name="Freeform 281"/>
                  <p:cNvSpPr>
                    <a:spLocks/>
                  </p:cNvSpPr>
                  <p:nvPr/>
                </p:nvSpPr>
                <p:spPr bwMode="auto">
                  <a:xfrm>
                    <a:off x="5078" y="1080"/>
                    <a:ext cx="246" cy="66"/>
                  </a:xfrm>
                  <a:custGeom>
                    <a:avLst/>
                    <a:gdLst>
                      <a:gd name="T0" fmla="*/ 21 w 246"/>
                      <a:gd name="T1" fmla="*/ 15 h 66"/>
                      <a:gd name="T2" fmla="*/ 0 w 246"/>
                      <a:gd name="T3" fmla="*/ 38 h 66"/>
                      <a:gd name="T4" fmla="*/ 151 w 246"/>
                      <a:gd name="T5" fmla="*/ 38 h 66"/>
                      <a:gd name="T6" fmla="*/ 126 w 246"/>
                      <a:gd name="T7" fmla="*/ 66 h 66"/>
                      <a:gd name="T8" fmla="*/ 246 w 246"/>
                      <a:gd name="T9" fmla="*/ 28 h 66"/>
                      <a:gd name="T10" fmla="*/ 183 w 246"/>
                      <a:gd name="T11" fmla="*/ 0 h 66"/>
                      <a:gd name="T12" fmla="*/ 169 w 246"/>
                      <a:gd name="T13" fmla="*/ 15 h 66"/>
                      <a:gd name="T14" fmla="*/ 21 w 246"/>
                      <a:gd name="T15" fmla="*/ 15 h 6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46"/>
                      <a:gd name="T25" fmla="*/ 0 h 66"/>
                      <a:gd name="T26" fmla="*/ 246 w 246"/>
                      <a:gd name="T27" fmla="*/ 66 h 6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46" h="66">
                        <a:moveTo>
                          <a:pt x="21" y="15"/>
                        </a:moveTo>
                        <a:lnTo>
                          <a:pt x="0" y="38"/>
                        </a:lnTo>
                        <a:lnTo>
                          <a:pt x="151" y="38"/>
                        </a:lnTo>
                        <a:lnTo>
                          <a:pt x="126" y="66"/>
                        </a:lnTo>
                        <a:lnTo>
                          <a:pt x="246" y="28"/>
                        </a:lnTo>
                        <a:lnTo>
                          <a:pt x="183" y="0"/>
                        </a:lnTo>
                        <a:lnTo>
                          <a:pt x="169" y="15"/>
                        </a:lnTo>
                        <a:lnTo>
                          <a:pt x="21" y="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394" name="Freeform 282"/>
                  <p:cNvSpPr>
                    <a:spLocks/>
                  </p:cNvSpPr>
                  <p:nvPr/>
                </p:nvSpPr>
                <p:spPr bwMode="auto">
                  <a:xfrm>
                    <a:off x="5001" y="1167"/>
                    <a:ext cx="246" cy="66"/>
                  </a:xfrm>
                  <a:custGeom>
                    <a:avLst/>
                    <a:gdLst>
                      <a:gd name="T0" fmla="*/ 21 w 246"/>
                      <a:gd name="T1" fmla="*/ 14 h 66"/>
                      <a:gd name="T2" fmla="*/ 0 w 246"/>
                      <a:gd name="T3" fmla="*/ 38 h 66"/>
                      <a:gd name="T4" fmla="*/ 151 w 246"/>
                      <a:gd name="T5" fmla="*/ 38 h 66"/>
                      <a:gd name="T6" fmla="*/ 126 w 246"/>
                      <a:gd name="T7" fmla="*/ 66 h 66"/>
                      <a:gd name="T8" fmla="*/ 246 w 246"/>
                      <a:gd name="T9" fmla="*/ 27 h 66"/>
                      <a:gd name="T10" fmla="*/ 183 w 246"/>
                      <a:gd name="T11" fmla="*/ 0 h 66"/>
                      <a:gd name="T12" fmla="*/ 169 w 246"/>
                      <a:gd name="T13" fmla="*/ 14 h 66"/>
                      <a:gd name="T14" fmla="*/ 21 w 246"/>
                      <a:gd name="T15" fmla="*/ 14 h 6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46"/>
                      <a:gd name="T25" fmla="*/ 0 h 66"/>
                      <a:gd name="T26" fmla="*/ 246 w 246"/>
                      <a:gd name="T27" fmla="*/ 66 h 6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46" h="66">
                        <a:moveTo>
                          <a:pt x="21" y="14"/>
                        </a:moveTo>
                        <a:lnTo>
                          <a:pt x="0" y="38"/>
                        </a:lnTo>
                        <a:lnTo>
                          <a:pt x="151" y="38"/>
                        </a:lnTo>
                        <a:lnTo>
                          <a:pt x="126" y="66"/>
                        </a:lnTo>
                        <a:lnTo>
                          <a:pt x="246" y="27"/>
                        </a:lnTo>
                        <a:lnTo>
                          <a:pt x="183" y="0"/>
                        </a:lnTo>
                        <a:lnTo>
                          <a:pt x="169" y="14"/>
                        </a:lnTo>
                        <a:lnTo>
                          <a:pt x="21" y="1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395" name="Freeform 283"/>
                  <p:cNvSpPr>
                    <a:spLocks/>
                  </p:cNvSpPr>
                  <p:nvPr/>
                </p:nvSpPr>
                <p:spPr bwMode="auto">
                  <a:xfrm>
                    <a:off x="5001" y="1167"/>
                    <a:ext cx="246" cy="66"/>
                  </a:xfrm>
                  <a:custGeom>
                    <a:avLst/>
                    <a:gdLst>
                      <a:gd name="T0" fmla="*/ 21 w 246"/>
                      <a:gd name="T1" fmla="*/ 14 h 66"/>
                      <a:gd name="T2" fmla="*/ 0 w 246"/>
                      <a:gd name="T3" fmla="*/ 38 h 66"/>
                      <a:gd name="T4" fmla="*/ 151 w 246"/>
                      <a:gd name="T5" fmla="*/ 38 h 66"/>
                      <a:gd name="T6" fmla="*/ 126 w 246"/>
                      <a:gd name="T7" fmla="*/ 66 h 66"/>
                      <a:gd name="T8" fmla="*/ 246 w 246"/>
                      <a:gd name="T9" fmla="*/ 27 h 66"/>
                      <a:gd name="T10" fmla="*/ 183 w 246"/>
                      <a:gd name="T11" fmla="*/ 0 h 66"/>
                      <a:gd name="T12" fmla="*/ 169 w 246"/>
                      <a:gd name="T13" fmla="*/ 14 h 66"/>
                      <a:gd name="T14" fmla="*/ 21 w 246"/>
                      <a:gd name="T15" fmla="*/ 14 h 6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46"/>
                      <a:gd name="T25" fmla="*/ 0 h 66"/>
                      <a:gd name="T26" fmla="*/ 246 w 246"/>
                      <a:gd name="T27" fmla="*/ 66 h 6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46" h="66">
                        <a:moveTo>
                          <a:pt x="21" y="14"/>
                        </a:moveTo>
                        <a:lnTo>
                          <a:pt x="0" y="38"/>
                        </a:lnTo>
                        <a:lnTo>
                          <a:pt x="151" y="38"/>
                        </a:lnTo>
                        <a:lnTo>
                          <a:pt x="126" y="66"/>
                        </a:lnTo>
                        <a:lnTo>
                          <a:pt x="246" y="27"/>
                        </a:lnTo>
                        <a:lnTo>
                          <a:pt x="183" y="0"/>
                        </a:lnTo>
                        <a:lnTo>
                          <a:pt x="169" y="14"/>
                        </a:lnTo>
                        <a:lnTo>
                          <a:pt x="21" y="1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396" name="Freeform 284"/>
                  <p:cNvSpPr>
                    <a:spLocks/>
                  </p:cNvSpPr>
                  <p:nvPr/>
                </p:nvSpPr>
                <p:spPr bwMode="auto">
                  <a:xfrm>
                    <a:off x="4744" y="1191"/>
                    <a:ext cx="249" cy="66"/>
                  </a:xfrm>
                  <a:custGeom>
                    <a:avLst/>
                    <a:gdLst>
                      <a:gd name="T0" fmla="*/ 230 w 249"/>
                      <a:gd name="T1" fmla="*/ 46 h 66"/>
                      <a:gd name="T2" fmla="*/ 249 w 249"/>
                      <a:gd name="T3" fmla="*/ 22 h 66"/>
                      <a:gd name="T4" fmla="*/ 102 w 249"/>
                      <a:gd name="T5" fmla="*/ 22 h 66"/>
                      <a:gd name="T6" fmla="*/ 121 w 249"/>
                      <a:gd name="T7" fmla="*/ 0 h 66"/>
                      <a:gd name="T8" fmla="*/ 0 w 249"/>
                      <a:gd name="T9" fmla="*/ 39 h 66"/>
                      <a:gd name="T10" fmla="*/ 64 w 249"/>
                      <a:gd name="T11" fmla="*/ 66 h 66"/>
                      <a:gd name="T12" fmla="*/ 83 w 249"/>
                      <a:gd name="T13" fmla="*/ 46 h 66"/>
                      <a:gd name="T14" fmla="*/ 230 w 249"/>
                      <a:gd name="T15" fmla="*/ 46 h 6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49"/>
                      <a:gd name="T25" fmla="*/ 0 h 66"/>
                      <a:gd name="T26" fmla="*/ 249 w 249"/>
                      <a:gd name="T27" fmla="*/ 66 h 6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49" h="66">
                        <a:moveTo>
                          <a:pt x="230" y="46"/>
                        </a:moveTo>
                        <a:lnTo>
                          <a:pt x="249" y="22"/>
                        </a:lnTo>
                        <a:lnTo>
                          <a:pt x="102" y="22"/>
                        </a:lnTo>
                        <a:lnTo>
                          <a:pt x="121" y="0"/>
                        </a:lnTo>
                        <a:lnTo>
                          <a:pt x="0" y="39"/>
                        </a:lnTo>
                        <a:lnTo>
                          <a:pt x="64" y="66"/>
                        </a:lnTo>
                        <a:lnTo>
                          <a:pt x="83" y="46"/>
                        </a:lnTo>
                        <a:lnTo>
                          <a:pt x="230" y="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397" name="Freeform 285"/>
                  <p:cNvSpPr>
                    <a:spLocks/>
                  </p:cNvSpPr>
                  <p:nvPr/>
                </p:nvSpPr>
                <p:spPr bwMode="auto">
                  <a:xfrm>
                    <a:off x="4744" y="1191"/>
                    <a:ext cx="249" cy="66"/>
                  </a:xfrm>
                  <a:custGeom>
                    <a:avLst/>
                    <a:gdLst>
                      <a:gd name="T0" fmla="*/ 230 w 249"/>
                      <a:gd name="T1" fmla="*/ 46 h 66"/>
                      <a:gd name="T2" fmla="*/ 249 w 249"/>
                      <a:gd name="T3" fmla="*/ 22 h 66"/>
                      <a:gd name="T4" fmla="*/ 102 w 249"/>
                      <a:gd name="T5" fmla="*/ 22 h 66"/>
                      <a:gd name="T6" fmla="*/ 121 w 249"/>
                      <a:gd name="T7" fmla="*/ 0 h 66"/>
                      <a:gd name="T8" fmla="*/ 0 w 249"/>
                      <a:gd name="T9" fmla="*/ 39 h 66"/>
                      <a:gd name="T10" fmla="*/ 64 w 249"/>
                      <a:gd name="T11" fmla="*/ 66 h 66"/>
                      <a:gd name="T12" fmla="*/ 83 w 249"/>
                      <a:gd name="T13" fmla="*/ 46 h 66"/>
                      <a:gd name="T14" fmla="*/ 230 w 249"/>
                      <a:gd name="T15" fmla="*/ 46 h 6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49"/>
                      <a:gd name="T25" fmla="*/ 0 h 66"/>
                      <a:gd name="T26" fmla="*/ 249 w 249"/>
                      <a:gd name="T27" fmla="*/ 66 h 6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49" h="66">
                        <a:moveTo>
                          <a:pt x="230" y="46"/>
                        </a:moveTo>
                        <a:lnTo>
                          <a:pt x="249" y="22"/>
                        </a:lnTo>
                        <a:lnTo>
                          <a:pt x="102" y="22"/>
                        </a:lnTo>
                        <a:lnTo>
                          <a:pt x="121" y="0"/>
                        </a:lnTo>
                        <a:lnTo>
                          <a:pt x="0" y="39"/>
                        </a:lnTo>
                        <a:lnTo>
                          <a:pt x="64" y="66"/>
                        </a:lnTo>
                        <a:lnTo>
                          <a:pt x="83" y="46"/>
                        </a:lnTo>
                        <a:lnTo>
                          <a:pt x="230" y="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398" name="Freeform 286"/>
                  <p:cNvSpPr>
                    <a:spLocks/>
                  </p:cNvSpPr>
                  <p:nvPr/>
                </p:nvSpPr>
                <p:spPr bwMode="auto">
                  <a:xfrm>
                    <a:off x="4817" y="1111"/>
                    <a:ext cx="250" cy="66"/>
                  </a:xfrm>
                  <a:custGeom>
                    <a:avLst/>
                    <a:gdLst>
                      <a:gd name="T0" fmla="*/ 230 w 250"/>
                      <a:gd name="T1" fmla="*/ 45 h 66"/>
                      <a:gd name="T2" fmla="*/ 250 w 250"/>
                      <a:gd name="T3" fmla="*/ 22 h 66"/>
                      <a:gd name="T4" fmla="*/ 102 w 250"/>
                      <a:gd name="T5" fmla="*/ 22 h 66"/>
                      <a:gd name="T6" fmla="*/ 122 w 250"/>
                      <a:gd name="T7" fmla="*/ 0 h 66"/>
                      <a:gd name="T8" fmla="*/ 0 w 250"/>
                      <a:gd name="T9" fmla="*/ 38 h 66"/>
                      <a:gd name="T10" fmla="*/ 64 w 250"/>
                      <a:gd name="T11" fmla="*/ 66 h 66"/>
                      <a:gd name="T12" fmla="*/ 84 w 250"/>
                      <a:gd name="T13" fmla="*/ 45 h 66"/>
                      <a:gd name="T14" fmla="*/ 230 w 250"/>
                      <a:gd name="T15" fmla="*/ 45 h 6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50"/>
                      <a:gd name="T25" fmla="*/ 0 h 66"/>
                      <a:gd name="T26" fmla="*/ 250 w 250"/>
                      <a:gd name="T27" fmla="*/ 66 h 6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50" h="66">
                        <a:moveTo>
                          <a:pt x="230" y="45"/>
                        </a:moveTo>
                        <a:lnTo>
                          <a:pt x="250" y="22"/>
                        </a:lnTo>
                        <a:lnTo>
                          <a:pt x="102" y="22"/>
                        </a:lnTo>
                        <a:lnTo>
                          <a:pt x="122" y="0"/>
                        </a:lnTo>
                        <a:lnTo>
                          <a:pt x="0" y="38"/>
                        </a:lnTo>
                        <a:lnTo>
                          <a:pt x="64" y="66"/>
                        </a:lnTo>
                        <a:lnTo>
                          <a:pt x="84" y="45"/>
                        </a:lnTo>
                        <a:lnTo>
                          <a:pt x="230" y="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399" name="Freeform 287"/>
                  <p:cNvSpPr>
                    <a:spLocks/>
                  </p:cNvSpPr>
                  <p:nvPr/>
                </p:nvSpPr>
                <p:spPr bwMode="auto">
                  <a:xfrm>
                    <a:off x="4817" y="1111"/>
                    <a:ext cx="250" cy="66"/>
                  </a:xfrm>
                  <a:custGeom>
                    <a:avLst/>
                    <a:gdLst>
                      <a:gd name="T0" fmla="*/ 230 w 250"/>
                      <a:gd name="T1" fmla="*/ 45 h 66"/>
                      <a:gd name="T2" fmla="*/ 250 w 250"/>
                      <a:gd name="T3" fmla="*/ 22 h 66"/>
                      <a:gd name="T4" fmla="*/ 102 w 250"/>
                      <a:gd name="T5" fmla="*/ 22 h 66"/>
                      <a:gd name="T6" fmla="*/ 122 w 250"/>
                      <a:gd name="T7" fmla="*/ 0 h 66"/>
                      <a:gd name="T8" fmla="*/ 0 w 250"/>
                      <a:gd name="T9" fmla="*/ 38 h 66"/>
                      <a:gd name="T10" fmla="*/ 64 w 250"/>
                      <a:gd name="T11" fmla="*/ 66 h 66"/>
                      <a:gd name="T12" fmla="*/ 84 w 250"/>
                      <a:gd name="T13" fmla="*/ 45 h 66"/>
                      <a:gd name="T14" fmla="*/ 230 w 250"/>
                      <a:gd name="T15" fmla="*/ 45 h 6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50"/>
                      <a:gd name="T25" fmla="*/ 0 h 66"/>
                      <a:gd name="T26" fmla="*/ 250 w 250"/>
                      <a:gd name="T27" fmla="*/ 66 h 6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50" h="66">
                        <a:moveTo>
                          <a:pt x="230" y="45"/>
                        </a:moveTo>
                        <a:lnTo>
                          <a:pt x="250" y="22"/>
                        </a:lnTo>
                        <a:lnTo>
                          <a:pt x="102" y="22"/>
                        </a:lnTo>
                        <a:lnTo>
                          <a:pt x="122" y="0"/>
                        </a:lnTo>
                        <a:lnTo>
                          <a:pt x="0" y="38"/>
                        </a:lnTo>
                        <a:lnTo>
                          <a:pt x="64" y="66"/>
                        </a:lnTo>
                        <a:lnTo>
                          <a:pt x="84" y="45"/>
                        </a:lnTo>
                        <a:lnTo>
                          <a:pt x="230" y="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84388" name="Text Box 288"/>
              <p:cNvSpPr txBox="1">
                <a:spLocks noChangeArrowheads="1"/>
              </p:cNvSpPr>
              <p:nvPr/>
            </p:nvSpPr>
            <p:spPr bwMode="auto">
              <a:xfrm>
                <a:off x="4689" y="1251"/>
                <a:ext cx="563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r>
                  <a:rPr lang="de-DE" altLang="en-US" sz="1600" b="1">
                    <a:solidFill>
                      <a:schemeClr val="bg1"/>
                    </a:solidFill>
                    <a:latin typeface="Arial" charset="0"/>
                  </a:rPr>
                  <a:t>Switch</a:t>
                </a:r>
                <a:endParaRPr lang="de-DE" altLang="en-US" sz="1600" b="1">
                  <a:latin typeface="Arial" charset="0"/>
                </a:endParaRPr>
              </a:p>
            </p:txBody>
          </p:sp>
        </p:grpSp>
        <p:grpSp>
          <p:nvGrpSpPr>
            <p:cNvPr id="184354" name="Group 289"/>
            <p:cNvGrpSpPr>
              <a:grpSpLocks/>
            </p:cNvGrpSpPr>
            <p:nvPr/>
          </p:nvGrpSpPr>
          <p:grpSpPr bwMode="auto">
            <a:xfrm>
              <a:off x="49" y="3068"/>
              <a:ext cx="461" cy="394"/>
              <a:chOff x="49" y="2684"/>
              <a:chExt cx="461" cy="394"/>
            </a:xfrm>
          </p:grpSpPr>
          <p:grpSp>
            <p:nvGrpSpPr>
              <p:cNvPr id="184365" name="Group 290"/>
              <p:cNvGrpSpPr>
                <a:grpSpLocks/>
              </p:cNvGrpSpPr>
              <p:nvPr/>
            </p:nvGrpSpPr>
            <p:grpSpPr bwMode="auto">
              <a:xfrm>
                <a:off x="56" y="2694"/>
                <a:ext cx="454" cy="384"/>
                <a:chOff x="56" y="2694"/>
                <a:chExt cx="454" cy="384"/>
              </a:xfrm>
            </p:grpSpPr>
            <p:sp>
              <p:nvSpPr>
                <p:cNvPr id="184377" name="Freeform 291"/>
                <p:cNvSpPr>
                  <a:spLocks/>
                </p:cNvSpPr>
                <p:nvPr/>
              </p:nvSpPr>
              <p:spPr bwMode="auto">
                <a:xfrm>
                  <a:off x="56" y="2902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378" name="Freeform 292"/>
                <p:cNvSpPr>
                  <a:spLocks/>
                </p:cNvSpPr>
                <p:nvPr/>
              </p:nvSpPr>
              <p:spPr bwMode="auto">
                <a:xfrm>
                  <a:off x="56" y="2902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379" name="Rectangle 293"/>
                <p:cNvSpPr>
                  <a:spLocks noChangeArrowheads="1"/>
                </p:cNvSpPr>
                <p:nvPr/>
              </p:nvSpPr>
              <p:spPr bwMode="auto">
                <a:xfrm>
                  <a:off x="56" y="2944"/>
                  <a:ext cx="374" cy="8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4380" name="Arc 294"/>
                <p:cNvSpPr>
                  <a:spLocks/>
                </p:cNvSpPr>
                <p:nvPr/>
              </p:nvSpPr>
              <p:spPr bwMode="auto">
                <a:xfrm>
                  <a:off x="404" y="2969"/>
                  <a:ext cx="86" cy="59"/>
                </a:xfrm>
                <a:custGeom>
                  <a:avLst/>
                  <a:gdLst>
                    <a:gd name="T0" fmla="*/ 0 w 25965"/>
                    <a:gd name="T1" fmla="*/ 0 h 26657"/>
                    <a:gd name="T2" fmla="*/ 0 w 25965"/>
                    <a:gd name="T3" fmla="*/ 0 h 26657"/>
                    <a:gd name="T4" fmla="*/ 0 w 25965"/>
                    <a:gd name="T5" fmla="*/ 0 h 26657"/>
                    <a:gd name="T6" fmla="*/ 0 60000 65536"/>
                    <a:gd name="T7" fmla="*/ 0 60000 65536"/>
                    <a:gd name="T8" fmla="*/ 0 60000 65536"/>
                    <a:gd name="T9" fmla="*/ 0 w 25965"/>
                    <a:gd name="T10" fmla="*/ 0 h 26657"/>
                    <a:gd name="T11" fmla="*/ 25965 w 25965"/>
                    <a:gd name="T12" fmla="*/ 26657 h 2665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65" h="26657" fill="none" extrusionOk="0">
                      <a:moveTo>
                        <a:pt x="-1" y="445"/>
                      </a:moveTo>
                      <a:cubicBezTo>
                        <a:pt x="1436" y="149"/>
                        <a:pt x="2898" y="-1"/>
                        <a:pt x="4365" y="0"/>
                      </a:cubicBezTo>
                      <a:cubicBezTo>
                        <a:pt x="16294" y="0"/>
                        <a:pt x="25965" y="9670"/>
                        <a:pt x="25965" y="21600"/>
                      </a:cubicBezTo>
                      <a:cubicBezTo>
                        <a:pt x="25965" y="23303"/>
                        <a:pt x="25763" y="25000"/>
                        <a:pt x="25364" y="26656"/>
                      </a:cubicBezTo>
                    </a:path>
                    <a:path w="25965" h="26657" stroke="0" extrusionOk="0">
                      <a:moveTo>
                        <a:pt x="-1" y="445"/>
                      </a:moveTo>
                      <a:cubicBezTo>
                        <a:pt x="1436" y="149"/>
                        <a:pt x="2898" y="-1"/>
                        <a:pt x="4365" y="0"/>
                      </a:cubicBezTo>
                      <a:cubicBezTo>
                        <a:pt x="16294" y="0"/>
                        <a:pt x="25965" y="9670"/>
                        <a:pt x="25965" y="21600"/>
                      </a:cubicBezTo>
                      <a:cubicBezTo>
                        <a:pt x="25965" y="23303"/>
                        <a:pt x="25763" y="25000"/>
                        <a:pt x="25364" y="26656"/>
                      </a:cubicBezTo>
                      <a:lnTo>
                        <a:pt x="4365" y="21600"/>
                      </a:lnTo>
                      <a:lnTo>
                        <a:pt x="-1" y="445"/>
                      </a:lnTo>
                      <a:close/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381" name="AutoShape 295"/>
                <p:cNvSpPr>
                  <a:spLocks noChangeArrowheads="1"/>
                </p:cNvSpPr>
                <p:nvPr/>
              </p:nvSpPr>
              <p:spPr bwMode="auto">
                <a:xfrm>
                  <a:off x="461" y="3001"/>
                  <a:ext cx="49" cy="77"/>
                </a:xfrm>
                <a:prstGeom prst="roundRect">
                  <a:avLst>
                    <a:gd name="adj" fmla="val 17856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184382" name="Group 296"/>
                <p:cNvGrpSpPr>
                  <a:grpSpLocks/>
                </p:cNvGrpSpPr>
                <p:nvPr/>
              </p:nvGrpSpPr>
              <p:grpSpPr bwMode="auto">
                <a:xfrm>
                  <a:off x="105" y="2694"/>
                  <a:ext cx="277" cy="226"/>
                  <a:chOff x="105" y="2694"/>
                  <a:chExt cx="277" cy="226"/>
                </a:xfrm>
              </p:grpSpPr>
              <p:sp>
                <p:nvSpPr>
                  <p:cNvPr id="184383" name="Freeform 297"/>
                  <p:cNvSpPr>
                    <a:spLocks/>
                  </p:cNvSpPr>
                  <p:nvPr/>
                </p:nvSpPr>
                <p:spPr bwMode="auto">
                  <a:xfrm>
                    <a:off x="119" y="2694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384" name="Freeform 298"/>
                  <p:cNvSpPr>
                    <a:spLocks/>
                  </p:cNvSpPr>
                  <p:nvPr/>
                </p:nvSpPr>
                <p:spPr bwMode="auto">
                  <a:xfrm>
                    <a:off x="119" y="2694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385" name="AutoShape 299"/>
                  <p:cNvSpPr>
                    <a:spLocks noChangeArrowheads="1"/>
                  </p:cNvSpPr>
                  <p:nvPr/>
                </p:nvSpPr>
                <p:spPr bwMode="auto">
                  <a:xfrm>
                    <a:off x="105" y="2719"/>
                    <a:ext cx="277" cy="20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4386" name="AutoShape 300"/>
                  <p:cNvSpPr>
                    <a:spLocks noChangeArrowheads="1"/>
                  </p:cNvSpPr>
                  <p:nvPr/>
                </p:nvSpPr>
                <p:spPr bwMode="auto">
                  <a:xfrm>
                    <a:off x="129" y="2743"/>
                    <a:ext cx="225" cy="149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</p:grpSp>
          <p:grpSp>
            <p:nvGrpSpPr>
              <p:cNvPr id="184366" name="Group 301"/>
              <p:cNvGrpSpPr>
                <a:grpSpLocks/>
              </p:cNvGrpSpPr>
              <p:nvPr/>
            </p:nvGrpSpPr>
            <p:grpSpPr bwMode="auto">
              <a:xfrm>
                <a:off x="49" y="2684"/>
                <a:ext cx="454" cy="384"/>
                <a:chOff x="49" y="2684"/>
                <a:chExt cx="454" cy="384"/>
              </a:xfrm>
            </p:grpSpPr>
            <p:sp>
              <p:nvSpPr>
                <p:cNvPr id="184367" name="Freeform 302"/>
                <p:cNvSpPr>
                  <a:spLocks/>
                </p:cNvSpPr>
                <p:nvPr/>
              </p:nvSpPr>
              <p:spPr bwMode="auto">
                <a:xfrm>
                  <a:off x="49" y="2892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368" name="Freeform 303"/>
                <p:cNvSpPr>
                  <a:spLocks/>
                </p:cNvSpPr>
                <p:nvPr/>
              </p:nvSpPr>
              <p:spPr bwMode="auto">
                <a:xfrm>
                  <a:off x="49" y="2892"/>
                  <a:ext cx="371" cy="42"/>
                </a:xfrm>
                <a:custGeom>
                  <a:avLst/>
                  <a:gdLst>
                    <a:gd name="T0" fmla="*/ 0 w 371"/>
                    <a:gd name="T1" fmla="*/ 42 h 42"/>
                    <a:gd name="T2" fmla="*/ 45 w 371"/>
                    <a:gd name="T3" fmla="*/ 0 h 42"/>
                    <a:gd name="T4" fmla="*/ 329 w 371"/>
                    <a:gd name="T5" fmla="*/ 0 h 42"/>
                    <a:gd name="T6" fmla="*/ 371 w 371"/>
                    <a:gd name="T7" fmla="*/ 42 h 42"/>
                    <a:gd name="T8" fmla="*/ 0 w 371"/>
                    <a:gd name="T9" fmla="*/ 42 h 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42"/>
                    <a:gd name="T17" fmla="*/ 371 w 371"/>
                    <a:gd name="T18" fmla="*/ 42 h 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42">
                      <a:moveTo>
                        <a:pt x="0" y="42"/>
                      </a:moveTo>
                      <a:lnTo>
                        <a:pt x="45" y="0"/>
                      </a:lnTo>
                      <a:lnTo>
                        <a:pt x="329" y="0"/>
                      </a:lnTo>
                      <a:lnTo>
                        <a:pt x="371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C9C9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369" name="Rectangle 304"/>
                <p:cNvSpPr>
                  <a:spLocks noChangeArrowheads="1"/>
                </p:cNvSpPr>
                <p:nvPr/>
              </p:nvSpPr>
              <p:spPr bwMode="auto">
                <a:xfrm>
                  <a:off x="49" y="2934"/>
                  <a:ext cx="374" cy="81"/>
                </a:xfrm>
                <a:prstGeom prst="rect">
                  <a:avLst/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84370" name="Arc 305"/>
                <p:cNvSpPr>
                  <a:spLocks/>
                </p:cNvSpPr>
                <p:nvPr/>
              </p:nvSpPr>
              <p:spPr bwMode="auto">
                <a:xfrm>
                  <a:off x="397" y="2958"/>
                  <a:ext cx="85" cy="59"/>
                </a:xfrm>
                <a:custGeom>
                  <a:avLst/>
                  <a:gdLst>
                    <a:gd name="T0" fmla="*/ 0 w 25994"/>
                    <a:gd name="T1" fmla="*/ 0 h 26712"/>
                    <a:gd name="T2" fmla="*/ 0 w 25994"/>
                    <a:gd name="T3" fmla="*/ 0 h 26712"/>
                    <a:gd name="T4" fmla="*/ 0 w 25994"/>
                    <a:gd name="T5" fmla="*/ 0 h 26712"/>
                    <a:gd name="T6" fmla="*/ 0 60000 65536"/>
                    <a:gd name="T7" fmla="*/ 0 60000 65536"/>
                    <a:gd name="T8" fmla="*/ 0 60000 65536"/>
                    <a:gd name="T9" fmla="*/ 0 w 25994"/>
                    <a:gd name="T10" fmla="*/ 0 h 26712"/>
                    <a:gd name="T11" fmla="*/ 25994 w 25994"/>
                    <a:gd name="T12" fmla="*/ 26712 h 267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994" h="26712" fill="none" extrusionOk="0">
                      <a:moveTo>
                        <a:pt x="-1" y="451"/>
                      </a:moveTo>
                      <a:cubicBezTo>
                        <a:pt x="1445" y="151"/>
                        <a:pt x="2917" y="-1"/>
                        <a:pt x="4394" y="0"/>
                      </a:cubicBezTo>
                      <a:cubicBezTo>
                        <a:pt x="16323" y="0"/>
                        <a:pt x="25994" y="9670"/>
                        <a:pt x="25994" y="21600"/>
                      </a:cubicBezTo>
                      <a:cubicBezTo>
                        <a:pt x="25994" y="23322"/>
                        <a:pt x="25787" y="25038"/>
                        <a:pt x="25380" y="26712"/>
                      </a:cubicBezTo>
                    </a:path>
                    <a:path w="25994" h="26712" stroke="0" extrusionOk="0">
                      <a:moveTo>
                        <a:pt x="-1" y="451"/>
                      </a:moveTo>
                      <a:cubicBezTo>
                        <a:pt x="1445" y="151"/>
                        <a:pt x="2917" y="-1"/>
                        <a:pt x="4394" y="0"/>
                      </a:cubicBezTo>
                      <a:cubicBezTo>
                        <a:pt x="16323" y="0"/>
                        <a:pt x="25994" y="9670"/>
                        <a:pt x="25994" y="21600"/>
                      </a:cubicBezTo>
                      <a:cubicBezTo>
                        <a:pt x="25994" y="23322"/>
                        <a:pt x="25787" y="25038"/>
                        <a:pt x="25380" y="26712"/>
                      </a:cubicBezTo>
                      <a:lnTo>
                        <a:pt x="4394" y="21600"/>
                      </a:lnTo>
                      <a:lnTo>
                        <a:pt x="-1" y="451"/>
                      </a:lnTo>
                      <a:close/>
                    </a:path>
                  </a:pathLst>
                </a:custGeom>
                <a:noFill/>
                <a:ln w="11113">
                  <a:solidFill>
                    <a:srgbClr val="B7B79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371" name="AutoShape 306"/>
                <p:cNvSpPr>
                  <a:spLocks noChangeArrowheads="1"/>
                </p:cNvSpPr>
                <p:nvPr/>
              </p:nvSpPr>
              <p:spPr bwMode="auto">
                <a:xfrm>
                  <a:off x="454" y="2990"/>
                  <a:ext cx="49" cy="78"/>
                </a:xfrm>
                <a:prstGeom prst="roundRect">
                  <a:avLst>
                    <a:gd name="adj" fmla="val 17856"/>
                  </a:avLst>
                </a:prstGeom>
                <a:solidFill>
                  <a:srgbClr val="B7B7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grpSp>
              <p:nvGrpSpPr>
                <p:cNvPr id="184372" name="Group 307"/>
                <p:cNvGrpSpPr>
                  <a:grpSpLocks/>
                </p:cNvGrpSpPr>
                <p:nvPr/>
              </p:nvGrpSpPr>
              <p:grpSpPr bwMode="auto">
                <a:xfrm>
                  <a:off x="98" y="2684"/>
                  <a:ext cx="277" cy="225"/>
                  <a:chOff x="98" y="2684"/>
                  <a:chExt cx="277" cy="225"/>
                </a:xfrm>
              </p:grpSpPr>
              <p:sp>
                <p:nvSpPr>
                  <p:cNvPr id="184373" name="Freeform 308"/>
                  <p:cNvSpPr>
                    <a:spLocks/>
                  </p:cNvSpPr>
                  <p:nvPr/>
                </p:nvSpPr>
                <p:spPr bwMode="auto">
                  <a:xfrm>
                    <a:off x="112" y="2684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9C9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374" name="Freeform 309"/>
                  <p:cNvSpPr>
                    <a:spLocks/>
                  </p:cNvSpPr>
                  <p:nvPr/>
                </p:nvSpPr>
                <p:spPr bwMode="auto">
                  <a:xfrm>
                    <a:off x="112" y="2684"/>
                    <a:ext cx="249" cy="28"/>
                  </a:xfrm>
                  <a:custGeom>
                    <a:avLst/>
                    <a:gdLst>
                      <a:gd name="T0" fmla="*/ 0 w 249"/>
                      <a:gd name="T1" fmla="*/ 28 h 28"/>
                      <a:gd name="T2" fmla="*/ 27 w 249"/>
                      <a:gd name="T3" fmla="*/ 0 h 28"/>
                      <a:gd name="T4" fmla="*/ 221 w 249"/>
                      <a:gd name="T5" fmla="*/ 0 h 28"/>
                      <a:gd name="T6" fmla="*/ 249 w 249"/>
                      <a:gd name="T7" fmla="*/ 28 h 28"/>
                      <a:gd name="T8" fmla="*/ 0 w 249"/>
                      <a:gd name="T9" fmla="*/ 28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49"/>
                      <a:gd name="T16" fmla="*/ 0 h 28"/>
                      <a:gd name="T17" fmla="*/ 249 w 249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49" h="28">
                        <a:moveTo>
                          <a:pt x="0" y="28"/>
                        </a:moveTo>
                        <a:lnTo>
                          <a:pt x="27" y="0"/>
                        </a:lnTo>
                        <a:lnTo>
                          <a:pt x="221" y="0"/>
                        </a:lnTo>
                        <a:lnTo>
                          <a:pt x="249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solidFill>
                    <a:srgbClr val="C9C9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375" name="AutoShape 310"/>
                  <p:cNvSpPr>
                    <a:spLocks noChangeArrowheads="1"/>
                  </p:cNvSpPr>
                  <p:nvPr/>
                </p:nvSpPr>
                <p:spPr bwMode="auto">
                  <a:xfrm>
                    <a:off x="98" y="2708"/>
                    <a:ext cx="277" cy="201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B7B79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4376" name="AutoShape 311"/>
                  <p:cNvSpPr>
                    <a:spLocks noChangeArrowheads="1"/>
                  </p:cNvSpPr>
                  <p:nvPr/>
                </p:nvSpPr>
                <p:spPr bwMode="auto">
                  <a:xfrm>
                    <a:off x="122" y="2733"/>
                    <a:ext cx="225" cy="148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ahoma" pitchFamily="34" charset="0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</p:grpSp>
        </p:grpSp>
        <p:grpSp>
          <p:nvGrpSpPr>
            <p:cNvPr id="184355" name="Group 312"/>
            <p:cNvGrpSpPr>
              <a:grpSpLocks/>
            </p:cNvGrpSpPr>
            <p:nvPr/>
          </p:nvGrpSpPr>
          <p:grpSpPr bwMode="auto">
            <a:xfrm>
              <a:off x="768" y="1056"/>
              <a:ext cx="3395" cy="1844"/>
              <a:chOff x="768" y="672"/>
              <a:chExt cx="3395" cy="1844"/>
            </a:xfrm>
          </p:grpSpPr>
          <p:cxnSp>
            <p:nvCxnSpPr>
              <p:cNvPr id="184357" name="AutoShape 313"/>
              <p:cNvCxnSpPr>
                <a:cxnSpLocks noChangeShapeType="1"/>
                <a:stCxn id="184502" idx="0"/>
                <a:endCxn id="184551" idx="1"/>
              </p:cNvCxnSpPr>
              <p:nvPr/>
            </p:nvCxnSpPr>
            <p:spPr bwMode="auto">
              <a:xfrm rot="-5400000">
                <a:off x="1842" y="685"/>
                <a:ext cx="596" cy="1153"/>
              </a:xfrm>
              <a:prstGeom prst="curvedConnector2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358" name="AutoShape 314"/>
              <p:cNvCxnSpPr>
                <a:cxnSpLocks noChangeShapeType="1"/>
                <a:stCxn id="184498" idx="2"/>
                <a:endCxn id="184561" idx="3"/>
              </p:cNvCxnSpPr>
              <p:nvPr/>
            </p:nvCxnSpPr>
            <p:spPr bwMode="auto">
              <a:xfrm rot="16200000" flipH="1">
                <a:off x="1747" y="1823"/>
                <a:ext cx="296" cy="595"/>
              </a:xfrm>
              <a:prstGeom prst="curvedConnector3">
                <a:avLst>
                  <a:gd name="adj1" fmla="val 160810"/>
                </a:avLst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359" name="AutoShape 315"/>
              <p:cNvCxnSpPr>
                <a:cxnSpLocks noChangeShapeType="1"/>
                <a:stCxn id="184558" idx="2"/>
                <a:endCxn id="184518" idx="2"/>
              </p:cNvCxnSpPr>
              <p:nvPr/>
            </p:nvCxnSpPr>
            <p:spPr bwMode="auto">
              <a:xfrm rot="16200000" flipH="1">
                <a:off x="2871" y="1908"/>
                <a:ext cx="185" cy="1032"/>
              </a:xfrm>
              <a:prstGeom prst="curvedConnector3">
                <a:avLst>
                  <a:gd name="adj1" fmla="val 177838"/>
                </a:avLst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360" name="AutoShape 316"/>
              <p:cNvCxnSpPr>
                <a:cxnSpLocks noChangeShapeType="1"/>
                <a:stCxn id="184567" idx="6"/>
                <a:endCxn id="184538" idx="0"/>
              </p:cNvCxnSpPr>
              <p:nvPr/>
            </p:nvCxnSpPr>
            <p:spPr bwMode="auto">
              <a:xfrm rot="-5400000">
                <a:off x="2296" y="1358"/>
                <a:ext cx="831" cy="382"/>
              </a:xfrm>
              <a:prstGeom prst="curvedConnector3">
                <a:avLst>
                  <a:gd name="adj1" fmla="val 117329"/>
                </a:avLst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361" name="AutoShape 317"/>
              <p:cNvCxnSpPr>
                <a:cxnSpLocks noChangeShapeType="1"/>
                <a:stCxn id="184538" idx="0"/>
                <a:endCxn id="184522" idx="0"/>
              </p:cNvCxnSpPr>
              <p:nvPr/>
            </p:nvCxnSpPr>
            <p:spPr bwMode="auto">
              <a:xfrm rot="5400000" flipV="1">
                <a:off x="2691" y="1345"/>
                <a:ext cx="970" cy="546"/>
              </a:xfrm>
              <a:prstGeom prst="curvedConnector3">
                <a:avLst>
                  <a:gd name="adj1" fmla="val -14847"/>
                </a:avLst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362" name="AutoShape 318"/>
              <p:cNvCxnSpPr>
                <a:cxnSpLocks noChangeShapeType="1"/>
                <a:stCxn id="184555" idx="6"/>
                <a:endCxn id="184482" idx="0"/>
              </p:cNvCxnSpPr>
              <p:nvPr/>
            </p:nvCxnSpPr>
            <p:spPr bwMode="auto">
              <a:xfrm>
                <a:off x="3201" y="1213"/>
                <a:ext cx="962" cy="347"/>
              </a:xfrm>
              <a:prstGeom prst="curvedConnector2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363" name="AutoShape 319"/>
              <p:cNvCxnSpPr>
                <a:cxnSpLocks noChangeShapeType="1"/>
                <a:stCxn id="184478" idx="1"/>
                <a:endCxn id="184522" idx="7"/>
              </p:cNvCxnSpPr>
              <p:nvPr/>
            </p:nvCxnSpPr>
            <p:spPr bwMode="auto">
              <a:xfrm rot="10800000" flipV="1">
                <a:off x="3672" y="1867"/>
                <a:ext cx="258" cy="272"/>
              </a:xfrm>
              <a:prstGeom prst="curvedConnector2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4364" name="Text Box 320"/>
              <p:cNvSpPr txBox="1">
                <a:spLocks noChangeArrowheads="1"/>
              </p:cNvSpPr>
              <p:nvPr/>
            </p:nvSpPr>
            <p:spPr bwMode="auto">
              <a:xfrm>
                <a:off x="768" y="672"/>
                <a:ext cx="1364" cy="2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r>
                  <a:rPr lang="de-DE" altLang="en-US" b="1">
                    <a:solidFill>
                      <a:srgbClr val="FF0000"/>
                    </a:solidFill>
                    <a:latin typeface="Arial" charset="0"/>
                  </a:rPr>
                  <a:t>Routing Protocol</a:t>
                </a:r>
              </a:p>
            </p:txBody>
          </p:sp>
        </p:grpSp>
        <p:graphicFrame>
          <p:nvGraphicFramePr>
            <p:cNvPr id="184356" name="Object 321"/>
            <p:cNvGraphicFramePr>
              <a:graphicFrameLocks noChangeAspect="1"/>
            </p:cNvGraphicFramePr>
            <p:nvPr/>
          </p:nvGraphicFramePr>
          <p:xfrm>
            <a:off x="3680" y="3150"/>
            <a:ext cx="381" cy="1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622066" imgH="3934305" progId="MS_ClipArt_Gallery.2">
                    <p:embed/>
                  </p:oleObj>
                </mc:Choice>
                <mc:Fallback>
                  <p:oleObj name="Clip" r:id="rId3" imgW="1622066" imgH="3934305" progId="MS_ClipArt_Gallery.2">
                    <p:embed/>
                    <p:pic>
                      <p:nvPicPr>
                        <p:cNvPr id="184356" name="Object 3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0" y="3150"/>
                          <a:ext cx="381" cy="11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793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7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7" cy="92868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loại</a:t>
            </a:r>
            <a:r>
              <a:rPr lang="en-US" altLang="en-US" dirty="0"/>
              <a:t> </a:t>
            </a:r>
            <a:r>
              <a:rPr lang="en-US" altLang="en-US" dirty="0" err="1"/>
              <a:t>định</a:t>
            </a:r>
            <a:r>
              <a:rPr lang="en-US" altLang="en-US" dirty="0"/>
              <a:t> </a:t>
            </a:r>
            <a:r>
              <a:rPr lang="en-US" altLang="en-US" dirty="0" err="1"/>
              <a:t>tuyến</a:t>
            </a:r>
            <a:endParaRPr lang="en-US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Router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network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2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tĩnh</a:t>
            </a:r>
            <a:r>
              <a:rPr lang="en-US" dirty="0"/>
              <a:t> (Static routing)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(Dynamic routing)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393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/>
              <a:t>Định</a:t>
            </a:r>
            <a:r>
              <a:rPr lang="en-US" altLang="en-US" dirty="0"/>
              <a:t> </a:t>
            </a:r>
            <a:r>
              <a:rPr lang="en-US" altLang="en-US" dirty="0" err="1"/>
              <a:t>tuyến</a:t>
            </a:r>
            <a:r>
              <a:rPr lang="en-US" altLang="en-US" dirty="0"/>
              <a:t> </a:t>
            </a:r>
            <a:r>
              <a:rPr lang="en-US" altLang="en-US" dirty="0" err="1"/>
              <a:t>tĩnh</a:t>
            </a:r>
            <a:br>
              <a:rPr lang="en-US" altLang="en-US" sz="4000" dirty="0"/>
            </a:br>
            <a:r>
              <a:rPr lang="en-US" altLang="en-US" sz="2800" dirty="0" err="1"/>
              <a:t>Hoạt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động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của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định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tuyến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tĩnh</a:t>
            </a:r>
            <a:endParaRPr lang="en-US" altLang="en-US" sz="4000" dirty="0"/>
          </a:p>
        </p:txBody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9708" y="1494507"/>
            <a:ext cx="7391400" cy="243840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000" dirty="0" err="1"/>
              <a:t>Người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quản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trị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cấu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hình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các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đường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cố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định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cho</a:t>
            </a:r>
            <a:r>
              <a:rPr lang="en-US" altLang="en-US" sz="2000" dirty="0"/>
              <a:t> router </a:t>
            </a:r>
            <a:r>
              <a:rPr lang="en-US" altLang="en-US" sz="2000" dirty="0" err="1"/>
              <a:t>bằng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lệnh</a:t>
            </a:r>
            <a:r>
              <a:rPr lang="en-US" altLang="en-US" sz="2000" dirty="0"/>
              <a:t> </a:t>
            </a:r>
            <a:r>
              <a:rPr lang="en-US" altLang="en-US" sz="2000" i="1" dirty="0" err="1"/>
              <a:t>ip</a:t>
            </a:r>
            <a:r>
              <a:rPr lang="en-US" altLang="en-US" sz="2000" i="1" dirty="0"/>
              <a:t> route</a:t>
            </a:r>
            <a:r>
              <a:rPr lang="en-US" altLang="en-US" sz="2000" dirty="0"/>
              <a:t>.</a:t>
            </a:r>
          </a:p>
          <a:p>
            <a:pPr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000" dirty="0"/>
              <a:t>Router </a:t>
            </a:r>
            <a:r>
              <a:rPr lang="en-US" altLang="en-US" sz="2000" dirty="0" err="1"/>
              <a:t>cài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đặt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các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đường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này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vào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bảng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định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tuyến</a:t>
            </a:r>
            <a:r>
              <a:rPr lang="en-US" altLang="en-US" sz="2000" dirty="0"/>
              <a:t>.</a:t>
            </a:r>
          </a:p>
          <a:p>
            <a:pPr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000" dirty="0" err="1"/>
              <a:t>Gói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dữ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liệu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được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định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tuyến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theo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các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đường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cố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định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này</a:t>
            </a:r>
            <a:r>
              <a:rPr lang="en-US" altLang="en-US" sz="2000" dirty="0"/>
              <a:t>.</a:t>
            </a:r>
          </a:p>
          <a:p>
            <a:pPr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000" dirty="0" err="1"/>
              <a:t>Lưu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tập</a:t>
            </a:r>
            <a:r>
              <a:rPr lang="en-US" altLang="en-US" sz="2000" dirty="0"/>
              <a:t> tin </a:t>
            </a:r>
            <a:r>
              <a:rPr lang="en-US" altLang="en-US" sz="2000" dirty="0" err="1"/>
              <a:t>cấu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hình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đang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hoạt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động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thành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tập</a:t>
            </a:r>
            <a:r>
              <a:rPr lang="en-US" altLang="en-US" sz="2000" dirty="0"/>
              <a:t> tin </a:t>
            </a:r>
            <a:r>
              <a:rPr lang="en-US" altLang="en-US" sz="2000" dirty="0" err="1"/>
              <a:t>cấu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hình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khởi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động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bằng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lệnh</a:t>
            </a:r>
            <a:r>
              <a:rPr lang="en-US" altLang="en-US" sz="2000" dirty="0"/>
              <a:t> </a:t>
            </a:r>
            <a:r>
              <a:rPr lang="en-US" altLang="en-US" sz="2000" i="1" dirty="0"/>
              <a:t>copy running-</a:t>
            </a:r>
            <a:r>
              <a:rPr lang="en-US" altLang="en-US" sz="2000" i="1" dirty="0" err="1"/>
              <a:t>config</a:t>
            </a:r>
            <a:r>
              <a:rPr lang="en-US" altLang="en-US" sz="2000" i="1" dirty="0"/>
              <a:t> startup-</a:t>
            </a:r>
            <a:r>
              <a:rPr lang="en-US" altLang="en-US" sz="2000" i="1" dirty="0" err="1"/>
              <a:t>config</a:t>
            </a:r>
            <a:r>
              <a:rPr lang="en-US" altLang="en-US" sz="2000" i="1" dirty="0"/>
              <a:t>.</a:t>
            </a:r>
            <a:endParaRPr lang="en-US" altLang="en-US" sz="2000" dirty="0"/>
          </a:p>
        </p:txBody>
      </p:sp>
      <p:pic>
        <p:nvPicPr>
          <p:cNvPr id="18637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62400"/>
            <a:ext cx="7696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302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/>
              <a:t>Định tuyến tĩnh</a:t>
            </a:r>
            <a:br>
              <a:rPr lang="en-US" altLang="en-US" sz="4000" b="1"/>
            </a:br>
            <a:r>
              <a:rPr lang="en-US" altLang="en-US" sz="2800"/>
              <a:t>Hoạt động của định tuyến tĩnh</a:t>
            </a:r>
            <a:endParaRPr lang="en-US" altLang="en-US" sz="4000"/>
          </a:p>
        </p:txBody>
      </p:sp>
      <p:pic>
        <p:nvPicPr>
          <p:cNvPr id="18739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01"/>
          <a:stretch>
            <a:fillRect/>
          </a:stretch>
        </p:blipFill>
        <p:spPr bwMode="auto">
          <a:xfrm>
            <a:off x="762000" y="1905000"/>
            <a:ext cx="73914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739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46"/>
          <a:stretch>
            <a:fillRect/>
          </a:stretch>
        </p:blipFill>
        <p:spPr bwMode="auto">
          <a:xfrm>
            <a:off x="742950" y="5072063"/>
            <a:ext cx="7391400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8" name="Text Box 8"/>
          <p:cNvSpPr txBox="1">
            <a:spLocks noChangeArrowheads="1"/>
          </p:cNvSpPr>
          <p:nvPr/>
        </p:nvSpPr>
        <p:spPr bwMode="auto">
          <a:xfrm>
            <a:off x="8229600" y="4572000"/>
            <a:ext cx="685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Chỉ số tin cậy</a:t>
            </a:r>
          </a:p>
        </p:txBody>
      </p:sp>
      <p:sp>
        <p:nvSpPr>
          <p:cNvPr id="187399" name="Text Box 9"/>
          <p:cNvSpPr txBox="1">
            <a:spLocks noChangeArrowheads="1"/>
          </p:cNvSpPr>
          <p:nvPr/>
        </p:nvSpPr>
        <p:spPr bwMode="auto">
          <a:xfrm>
            <a:off x="7696200" y="44196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0</a:t>
            </a:r>
          </a:p>
        </p:txBody>
      </p:sp>
      <p:sp>
        <p:nvSpPr>
          <p:cNvPr id="187400" name="Text Box 10"/>
          <p:cNvSpPr txBox="1">
            <a:spLocks noChangeArrowheads="1"/>
          </p:cNvSpPr>
          <p:nvPr/>
        </p:nvSpPr>
        <p:spPr bwMode="auto">
          <a:xfrm>
            <a:off x="7696200" y="54102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1</a:t>
            </a:r>
          </a:p>
        </p:txBody>
      </p:sp>
      <p:sp>
        <p:nvSpPr>
          <p:cNvPr id="187401" name="Line 11"/>
          <p:cNvSpPr>
            <a:spLocks noChangeShapeType="1"/>
          </p:cNvSpPr>
          <p:nvPr/>
        </p:nvSpPr>
        <p:spPr bwMode="auto">
          <a:xfrm flipH="1" flipV="1">
            <a:off x="7924800" y="46482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402" name="Line 12"/>
          <p:cNvSpPr>
            <a:spLocks noChangeShapeType="1"/>
          </p:cNvSpPr>
          <p:nvPr/>
        </p:nvSpPr>
        <p:spPr bwMode="auto">
          <a:xfrm flipH="1">
            <a:off x="7924800" y="51816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082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cổng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86" y="1444920"/>
            <a:ext cx="6837429" cy="490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/>
              <a:t>Định tuyến tĩnh</a:t>
            </a:r>
            <a:br>
              <a:rPr lang="en-US" altLang="en-US" sz="4000" b="1"/>
            </a:br>
            <a:r>
              <a:rPr lang="en-US" altLang="en-US" sz="2400"/>
              <a:t>Cấu hình đường mặc định cho router chuyển gói đi</a:t>
            </a:r>
            <a:endParaRPr lang="en-US" altLang="en-US" sz="3600"/>
          </a:p>
        </p:txBody>
      </p:sp>
      <p:pic>
        <p:nvPicPr>
          <p:cNvPr id="1884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514600"/>
            <a:ext cx="39433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4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27300"/>
            <a:ext cx="4267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842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11163" y="2027238"/>
            <a:ext cx="8428037" cy="411162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sz="2000" b="1"/>
              <a:t>ip route 0.0.0.0  0.0.0.0 [</a:t>
            </a:r>
            <a:r>
              <a:rPr lang="en-US" altLang="en-US" sz="2000" b="1" i="1"/>
              <a:t>next-hop-address</a:t>
            </a:r>
            <a:r>
              <a:rPr lang="en-US" altLang="en-US" sz="2000" b="1"/>
              <a:t> | </a:t>
            </a:r>
            <a:r>
              <a:rPr lang="en-US" altLang="en-US" sz="2000" b="1" i="1"/>
              <a:t>outgoing interface</a:t>
            </a:r>
            <a:r>
              <a:rPr lang="en-US" altLang="en-US" sz="2000" b="1"/>
              <a:t>]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152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7" cy="1157287"/>
          </a:xfrm>
        </p:spPr>
        <p:txBody>
          <a:bodyPr/>
          <a:lstStyle/>
          <a:p>
            <a:pPr eaLnBrk="1" hangingPunct="1"/>
            <a:r>
              <a:rPr lang="en-US" altLang="en-US" sz="4000" b="1"/>
              <a:t>Định tuyến tĩnh</a:t>
            </a:r>
            <a:br>
              <a:rPr lang="en-US" altLang="en-US" sz="3600"/>
            </a:br>
            <a:r>
              <a:rPr lang="en-US" altLang="en-US" sz="2400"/>
              <a:t>Kiểm tra cấu hình đường cố định với lệnh </a:t>
            </a:r>
            <a:r>
              <a:rPr lang="en-US" altLang="en-US" sz="2400" i="1"/>
              <a:t>show ip route</a:t>
            </a:r>
            <a:endParaRPr lang="en-US" altLang="en-US" sz="3600" i="1"/>
          </a:p>
        </p:txBody>
      </p:sp>
      <p:pic>
        <p:nvPicPr>
          <p:cNvPr id="18944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78613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948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7" cy="1157287"/>
          </a:xfrm>
        </p:spPr>
        <p:txBody>
          <a:bodyPr/>
          <a:lstStyle/>
          <a:p>
            <a:pPr eaLnBrk="1" hangingPunct="1"/>
            <a:r>
              <a:rPr lang="en-US" altLang="en-US" sz="4000" b="1"/>
              <a:t>Định tuyến tĩnh</a:t>
            </a:r>
            <a:br>
              <a:rPr lang="en-US" altLang="en-US" sz="4000" b="1"/>
            </a:br>
            <a:r>
              <a:rPr lang="en-US" altLang="en-US" sz="2800"/>
              <a:t>Xử lý sự cố với lệnh </a:t>
            </a:r>
            <a:r>
              <a:rPr lang="en-US" altLang="en-US" sz="2800" i="1"/>
              <a:t>ping</a:t>
            </a:r>
            <a:r>
              <a:rPr lang="en-US" altLang="en-US" sz="2800"/>
              <a:t> và </a:t>
            </a:r>
            <a:r>
              <a:rPr lang="en-US" altLang="en-US" sz="2800" i="1"/>
              <a:t>traceroute</a:t>
            </a:r>
            <a:endParaRPr lang="en-US" altLang="en-US" sz="4000" i="1"/>
          </a:p>
        </p:txBody>
      </p:sp>
      <p:pic>
        <p:nvPicPr>
          <p:cNvPr id="1904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8613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660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1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7" cy="1157287"/>
          </a:xfrm>
        </p:spPr>
        <p:txBody>
          <a:bodyPr/>
          <a:lstStyle/>
          <a:p>
            <a:pPr eaLnBrk="1" hangingPunct="1"/>
            <a:r>
              <a:rPr lang="en-US" altLang="en-US" sz="4000" b="1"/>
              <a:t>Định tuyến tĩnh</a:t>
            </a:r>
            <a:br>
              <a:rPr lang="en-US" altLang="en-US" sz="4000"/>
            </a:br>
            <a:r>
              <a:rPr lang="en-US" altLang="en-US" sz="2800"/>
              <a:t>Xử lý sự cố với lệnh </a:t>
            </a:r>
            <a:r>
              <a:rPr lang="en-US" altLang="en-US" sz="2800" i="1"/>
              <a:t>ping</a:t>
            </a:r>
            <a:r>
              <a:rPr lang="en-US" altLang="en-US" sz="2800"/>
              <a:t> và </a:t>
            </a:r>
            <a:r>
              <a:rPr lang="en-US" altLang="en-US" sz="2800" i="1"/>
              <a:t>traceroute</a:t>
            </a:r>
            <a:endParaRPr lang="en-US" altLang="en-US" sz="4000" i="1"/>
          </a:p>
        </p:txBody>
      </p:sp>
      <p:sp>
        <p:nvSpPr>
          <p:cNvPr id="1914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38200" y="1524000"/>
            <a:ext cx="7391400" cy="4306887"/>
          </a:xfrm>
          <a:noFill/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110000"/>
              </a:lnSpc>
            </a:pPr>
            <a:r>
              <a:rPr lang="en-US" altLang="en-US" sz="2800"/>
              <a:t>Ping và Traceroute được sử dụng để kiểm tra kết nối.</a:t>
            </a:r>
          </a:p>
          <a:p>
            <a:pPr algn="just" eaLnBrk="1" hangingPunct="1">
              <a:lnSpc>
                <a:spcPct val="110000"/>
              </a:lnSpc>
            </a:pPr>
            <a:r>
              <a:rPr lang="en-US" altLang="en-US" sz="2800"/>
              <a:t>Nhưng trước khi sử dụng lệnh ping và traceroute, nên kiểm tra trạng thái của kết nối có đang “up” hay “down” bằng lệnh:</a:t>
            </a:r>
          </a:p>
          <a:p>
            <a:pPr lvl="1" algn="just" eaLnBrk="1" hangingPunct="1">
              <a:lnSpc>
                <a:spcPct val="110000"/>
              </a:lnSpc>
            </a:pPr>
            <a:r>
              <a:rPr lang="en-US" altLang="en-US"/>
              <a:t>show interface</a:t>
            </a:r>
          </a:p>
          <a:p>
            <a:pPr lvl="1" algn="just" eaLnBrk="1" hangingPunct="1">
              <a:lnSpc>
                <a:spcPct val="110000"/>
              </a:lnSpc>
            </a:pPr>
            <a:r>
              <a:rPr lang="en-US" altLang="en-US"/>
              <a:t>show interface s0</a:t>
            </a:r>
          </a:p>
          <a:p>
            <a:pPr lvl="1" algn="just" eaLnBrk="1" hangingPunct="1">
              <a:lnSpc>
                <a:spcPct val="110000"/>
              </a:lnSpc>
            </a:pPr>
            <a:r>
              <a:rPr lang="en-US" altLang="en-US"/>
              <a:t>show ip interface brief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258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trao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router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8618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4" r="-3567"/>
          <a:stretch/>
        </p:blipFill>
        <p:spPr bwMode="auto">
          <a:xfrm>
            <a:off x="1295400" y="1405902"/>
            <a:ext cx="6358544" cy="450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074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Dynamic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dirty="0"/>
              <a:t>Router </a:t>
            </a:r>
            <a:r>
              <a:rPr lang="en-CA" dirty="0" err="1"/>
              <a:t>gửi</a:t>
            </a:r>
            <a:r>
              <a:rPr lang="en-CA" dirty="0"/>
              <a:t> </a:t>
            </a:r>
            <a:r>
              <a:rPr lang="en-CA" dirty="0" err="1"/>
              <a:t>và</a:t>
            </a:r>
            <a:r>
              <a:rPr lang="en-CA" dirty="0"/>
              <a:t> </a:t>
            </a:r>
            <a:r>
              <a:rPr lang="en-CA" dirty="0" err="1"/>
              <a:t>nhận</a:t>
            </a:r>
            <a:r>
              <a:rPr lang="en-CA" dirty="0"/>
              <a:t> </a:t>
            </a:r>
            <a:r>
              <a:rPr lang="en-CA" dirty="0" err="1"/>
              <a:t>các</a:t>
            </a:r>
            <a:r>
              <a:rPr lang="en-CA" dirty="0"/>
              <a:t> </a:t>
            </a:r>
            <a:r>
              <a:rPr lang="en-CA" dirty="0" err="1"/>
              <a:t>thông</a:t>
            </a:r>
            <a:r>
              <a:rPr lang="en-CA" dirty="0"/>
              <a:t> tin </a:t>
            </a:r>
            <a:r>
              <a:rPr lang="en-CA" dirty="0" err="1"/>
              <a:t>định</a:t>
            </a:r>
            <a:r>
              <a:rPr lang="en-CA" dirty="0"/>
              <a:t> </a:t>
            </a:r>
            <a:r>
              <a:rPr lang="en-CA" dirty="0" err="1"/>
              <a:t>tuyến</a:t>
            </a:r>
            <a:r>
              <a:rPr lang="en-CA" dirty="0"/>
              <a:t> qua </a:t>
            </a:r>
            <a:r>
              <a:rPr lang="en-CA" dirty="0" err="1"/>
              <a:t>các</a:t>
            </a:r>
            <a:r>
              <a:rPr lang="en-CA" dirty="0"/>
              <a:t> interface. 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Router chia </a:t>
            </a:r>
            <a:r>
              <a:rPr lang="en-CA" dirty="0" err="1"/>
              <a:t>sẻ</a:t>
            </a:r>
            <a:r>
              <a:rPr lang="en-CA" dirty="0"/>
              <a:t> </a:t>
            </a:r>
            <a:r>
              <a:rPr lang="en-CA" dirty="0" err="1"/>
              <a:t>thông</a:t>
            </a:r>
            <a:r>
              <a:rPr lang="en-CA" dirty="0"/>
              <a:t> tin </a:t>
            </a:r>
            <a:r>
              <a:rPr lang="en-CA" dirty="0" err="1"/>
              <a:t>định</a:t>
            </a:r>
            <a:r>
              <a:rPr lang="en-CA" dirty="0"/>
              <a:t> </a:t>
            </a:r>
            <a:r>
              <a:rPr lang="en-CA" dirty="0" err="1"/>
              <a:t>tuyến</a:t>
            </a:r>
            <a:r>
              <a:rPr lang="en-CA" dirty="0"/>
              <a:t> </a:t>
            </a:r>
            <a:r>
              <a:rPr lang="en-CA" dirty="0" err="1"/>
              <a:t>với</a:t>
            </a:r>
            <a:r>
              <a:rPr lang="en-CA" dirty="0"/>
              <a:t> </a:t>
            </a:r>
            <a:r>
              <a:rPr lang="en-CA" dirty="0" err="1"/>
              <a:t>các</a:t>
            </a:r>
            <a:r>
              <a:rPr lang="en-CA" dirty="0"/>
              <a:t> router </a:t>
            </a:r>
            <a:r>
              <a:rPr lang="en-CA" dirty="0" err="1"/>
              <a:t>khác</a:t>
            </a:r>
            <a:r>
              <a:rPr lang="en-CA" dirty="0"/>
              <a:t> </a:t>
            </a:r>
            <a:r>
              <a:rPr lang="en-CA" dirty="0" err="1"/>
              <a:t>khi</a:t>
            </a:r>
            <a:r>
              <a:rPr lang="en-CA" dirty="0"/>
              <a:t> </a:t>
            </a:r>
            <a:r>
              <a:rPr lang="en-CA" dirty="0" err="1"/>
              <a:t>các</a:t>
            </a:r>
            <a:r>
              <a:rPr lang="en-CA" dirty="0"/>
              <a:t> router </a:t>
            </a:r>
            <a:r>
              <a:rPr lang="en-CA" dirty="0" err="1"/>
              <a:t>này</a:t>
            </a:r>
            <a:r>
              <a:rPr lang="en-CA" dirty="0"/>
              <a:t> </a:t>
            </a:r>
            <a:r>
              <a:rPr lang="en-CA" dirty="0" err="1"/>
              <a:t>sử</a:t>
            </a:r>
            <a:r>
              <a:rPr lang="en-CA" dirty="0"/>
              <a:t> </a:t>
            </a:r>
            <a:r>
              <a:rPr lang="en-CA" dirty="0" err="1"/>
              <a:t>dụng</a:t>
            </a:r>
            <a:r>
              <a:rPr lang="en-CA" dirty="0"/>
              <a:t> </a:t>
            </a:r>
            <a:r>
              <a:rPr lang="en-CA" dirty="0" err="1"/>
              <a:t>chung</a:t>
            </a:r>
            <a:r>
              <a:rPr lang="en-CA" dirty="0"/>
              <a:t> </a:t>
            </a:r>
            <a:r>
              <a:rPr lang="en-CA" dirty="0" err="1"/>
              <a:t>giao</a:t>
            </a:r>
            <a:r>
              <a:rPr lang="en-CA" dirty="0"/>
              <a:t> </a:t>
            </a:r>
            <a:r>
              <a:rPr lang="en-CA" dirty="0" err="1"/>
              <a:t>thức</a:t>
            </a:r>
            <a:r>
              <a:rPr lang="en-CA" dirty="0"/>
              <a:t> </a:t>
            </a:r>
            <a:r>
              <a:rPr lang="en-CA" dirty="0" err="1"/>
              <a:t>định</a:t>
            </a:r>
            <a:r>
              <a:rPr lang="en-CA" dirty="0"/>
              <a:t> </a:t>
            </a:r>
            <a:r>
              <a:rPr lang="en-CA" dirty="0" err="1"/>
              <a:t>tuyến</a:t>
            </a:r>
            <a:r>
              <a:rPr lang="en-CA" dirty="0"/>
              <a:t>. 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Router </a:t>
            </a:r>
            <a:r>
              <a:rPr lang="en-CA" dirty="0" err="1"/>
              <a:t>trao</a:t>
            </a:r>
            <a:r>
              <a:rPr lang="en-CA" dirty="0"/>
              <a:t> </a:t>
            </a:r>
            <a:r>
              <a:rPr lang="en-CA" dirty="0" err="1"/>
              <a:t>đổi</a:t>
            </a:r>
            <a:r>
              <a:rPr lang="en-CA" dirty="0"/>
              <a:t> </a:t>
            </a:r>
            <a:r>
              <a:rPr lang="en-CA" dirty="0" err="1"/>
              <a:t>các</a:t>
            </a:r>
            <a:r>
              <a:rPr lang="en-CA" dirty="0"/>
              <a:t> </a:t>
            </a:r>
            <a:r>
              <a:rPr lang="en-CA" dirty="0" err="1"/>
              <a:t>thông</a:t>
            </a:r>
            <a:r>
              <a:rPr lang="en-CA" dirty="0"/>
              <a:t> tin </a:t>
            </a:r>
            <a:r>
              <a:rPr lang="en-CA" dirty="0" err="1"/>
              <a:t>định</a:t>
            </a:r>
            <a:r>
              <a:rPr lang="en-CA" dirty="0"/>
              <a:t> </a:t>
            </a:r>
            <a:r>
              <a:rPr lang="en-CA" dirty="0" err="1"/>
              <a:t>tuyến</a:t>
            </a:r>
            <a:r>
              <a:rPr lang="en-CA" dirty="0"/>
              <a:t> </a:t>
            </a:r>
            <a:r>
              <a:rPr lang="en-CA" dirty="0" err="1"/>
              <a:t>để</a:t>
            </a:r>
            <a:r>
              <a:rPr lang="en-CA" dirty="0"/>
              <a:t> </a:t>
            </a:r>
            <a:r>
              <a:rPr lang="en-CA" dirty="0" err="1"/>
              <a:t>học</a:t>
            </a:r>
            <a:r>
              <a:rPr lang="en-CA" dirty="0"/>
              <a:t> </a:t>
            </a:r>
            <a:r>
              <a:rPr lang="en-CA" dirty="0" err="1"/>
              <a:t>đường</a:t>
            </a:r>
            <a:r>
              <a:rPr lang="en-CA" dirty="0"/>
              <a:t> </a:t>
            </a:r>
            <a:r>
              <a:rPr lang="en-CA" dirty="0" err="1"/>
              <a:t>đi</a:t>
            </a:r>
            <a:r>
              <a:rPr lang="en-CA" dirty="0"/>
              <a:t> </a:t>
            </a:r>
            <a:r>
              <a:rPr lang="en-CA" dirty="0" err="1"/>
              <a:t>đến</a:t>
            </a:r>
            <a:r>
              <a:rPr lang="en-CA" dirty="0"/>
              <a:t> </a:t>
            </a:r>
            <a:r>
              <a:rPr lang="en-CA" dirty="0" err="1"/>
              <a:t>một</a:t>
            </a:r>
            <a:r>
              <a:rPr lang="en-CA" dirty="0"/>
              <a:t> </a:t>
            </a:r>
            <a:r>
              <a:rPr lang="en-CA" dirty="0" err="1"/>
              <a:t>mạng</a:t>
            </a:r>
            <a:r>
              <a:rPr lang="en-CA" dirty="0"/>
              <a:t> </a:t>
            </a:r>
            <a:r>
              <a:rPr lang="en-CA" dirty="0" err="1"/>
              <a:t>xác</a:t>
            </a:r>
            <a:r>
              <a:rPr lang="en-CA" dirty="0"/>
              <a:t> </a:t>
            </a:r>
            <a:r>
              <a:rPr lang="en-CA" dirty="0" err="1"/>
              <a:t>định</a:t>
            </a:r>
            <a:r>
              <a:rPr lang="en-CA" dirty="0"/>
              <a:t>.  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CA" dirty="0" err="1"/>
              <a:t>Khi</a:t>
            </a:r>
            <a:r>
              <a:rPr lang="en-CA" dirty="0"/>
              <a:t> </a:t>
            </a:r>
            <a:r>
              <a:rPr lang="en-CA" dirty="0" err="1"/>
              <a:t>một</a:t>
            </a:r>
            <a:r>
              <a:rPr lang="en-CA" dirty="0"/>
              <a:t> router </a:t>
            </a:r>
            <a:r>
              <a:rPr lang="en-CA" dirty="0" err="1"/>
              <a:t>phát</a:t>
            </a:r>
            <a:r>
              <a:rPr lang="en-CA" dirty="0"/>
              <a:t> </a:t>
            </a:r>
            <a:r>
              <a:rPr lang="en-CA" dirty="0" err="1"/>
              <a:t>hiện</a:t>
            </a:r>
            <a:r>
              <a:rPr lang="en-CA" dirty="0"/>
              <a:t> </a:t>
            </a:r>
            <a:r>
              <a:rPr lang="en-CA" dirty="0" err="1"/>
              <a:t>có</a:t>
            </a:r>
            <a:r>
              <a:rPr lang="en-CA" dirty="0"/>
              <a:t> </a:t>
            </a:r>
            <a:r>
              <a:rPr lang="en-CA" dirty="0" err="1"/>
              <a:t>một</a:t>
            </a:r>
            <a:r>
              <a:rPr lang="en-CA" dirty="0"/>
              <a:t> </a:t>
            </a:r>
            <a:r>
              <a:rPr lang="en-CA" dirty="0" err="1"/>
              <a:t>sự</a:t>
            </a:r>
            <a:r>
              <a:rPr lang="en-CA" dirty="0"/>
              <a:t> </a:t>
            </a:r>
            <a:r>
              <a:rPr lang="en-CA" dirty="0" err="1"/>
              <a:t>thay</a:t>
            </a:r>
            <a:r>
              <a:rPr lang="en-CA" dirty="0"/>
              <a:t> </a:t>
            </a:r>
            <a:r>
              <a:rPr lang="en-CA" dirty="0" err="1"/>
              <a:t>đổi</a:t>
            </a:r>
            <a:r>
              <a:rPr lang="en-CA" dirty="0"/>
              <a:t> </a:t>
            </a:r>
            <a:r>
              <a:rPr lang="en-CA" dirty="0" err="1"/>
              <a:t>đường</a:t>
            </a:r>
            <a:r>
              <a:rPr lang="en-CA" dirty="0"/>
              <a:t> </a:t>
            </a:r>
            <a:r>
              <a:rPr lang="en-CA" dirty="0" err="1"/>
              <a:t>đi</a:t>
            </a:r>
            <a:r>
              <a:rPr lang="en-CA" dirty="0"/>
              <a:t> </a:t>
            </a:r>
            <a:r>
              <a:rPr lang="en-CA" dirty="0" err="1"/>
              <a:t>trong</a:t>
            </a:r>
            <a:r>
              <a:rPr lang="en-CA" dirty="0"/>
              <a:t> </a:t>
            </a:r>
            <a:r>
              <a:rPr lang="en-CA" dirty="0" err="1"/>
              <a:t>mạng</a:t>
            </a:r>
            <a:r>
              <a:rPr lang="en-CA" dirty="0"/>
              <a:t>, </a:t>
            </a:r>
            <a:r>
              <a:rPr lang="en-CA" dirty="0" err="1"/>
              <a:t>giao</a:t>
            </a:r>
            <a:r>
              <a:rPr lang="en-CA" dirty="0"/>
              <a:t> </a:t>
            </a:r>
            <a:r>
              <a:rPr lang="en-CA" dirty="0" err="1"/>
              <a:t>thức</a:t>
            </a:r>
            <a:r>
              <a:rPr lang="en-CA" dirty="0"/>
              <a:t> </a:t>
            </a:r>
            <a:r>
              <a:rPr lang="en-CA" dirty="0" err="1"/>
              <a:t>định</a:t>
            </a:r>
            <a:r>
              <a:rPr lang="en-CA" dirty="0"/>
              <a:t> </a:t>
            </a:r>
            <a:r>
              <a:rPr lang="en-CA" dirty="0" err="1"/>
              <a:t>tuyến</a:t>
            </a:r>
            <a:r>
              <a:rPr lang="en-CA" dirty="0"/>
              <a:t> </a:t>
            </a:r>
            <a:r>
              <a:rPr lang="en-CA" dirty="0" err="1"/>
              <a:t>sẽ</a:t>
            </a:r>
            <a:r>
              <a:rPr lang="en-CA" dirty="0"/>
              <a:t> </a:t>
            </a:r>
            <a:r>
              <a:rPr lang="en-CA" dirty="0" err="1"/>
              <a:t>thông</a:t>
            </a:r>
            <a:r>
              <a:rPr lang="en-CA" dirty="0"/>
              <a:t> </a:t>
            </a:r>
            <a:r>
              <a:rPr lang="en-CA" dirty="0" err="1"/>
              <a:t>báo</a:t>
            </a:r>
            <a:r>
              <a:rPr lang="en-CA" dirty="0"/>
              <a:t> </a:t>
            </a:r>
            <a:r>
              <a:rPr lang="en-CA" dirty="0" err="1"/>
              <a:t>sự</a:t>
            </a:r>
            <a:r>
              <a:rPr lang="en-CA" dirty="0"/>
              <a:t> </a:t>
            </a:r>
            <a:r>
              <a:rPr lang="en-CA" dirty="0" err="1"/>
              <a:t>thay</a:t>
            </a:r>
            <a:r>
              <a:rPr lang="en-CA" dirty="0"/>
              <a:t> </a:t>
            </a:r>
            <a:r>
              <a:rPr lang="en-CA" dirty="0" err="1"/>
              <a:t>đổi</a:t>
            </a:r>
            <a:r>
              <a:rPr lang="en-CA" dirty="0"/>
              <a:t> </a:t>
            </a:r>
            <a:r>
              <a:rPr lang="en-CA" dirty="0" err="1"/>
              <a:t>này</a:t>
            </a:r>
            <a:r>
              <a:rPr lang="en-CA" dirty="0"/>
              <a:t> </a:t>
            </a:r>
            <a:r>
              <a:rPr lang="en-CA" dirty="0" err="1"/>
              <a:t>đến</a:t>
            </a:r>
            <a:r>
              <a:rPr lang="en-CA" dirty="0"/>
              <a:t> </a:t>
            </a:r>
            <a:r>
              <a:rPr lang="en-CA" dirty="0" err="1"/>
              <a:t>các</a:t>
            </a:r>
            <a:r>
              <a:rPr lang="en-CA" dirty="0"/>
              <a:t> router </a:t>
            </a:r>
            <a:r>
              <a:rPr lang="en-CA" dirty="0" err="1"/>
              <a:t>khác</a:t>
            </a:r>
            <a:r>
              <a:rPr lang="en-CA" dirty="0"/>
              <a:t>. 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092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RIP (Routing Information Protocol)</a:t>
            </a:r>
          </a:p>
        </p:txBody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8478" y="1524000"/>
            <a:ext cx="7548282" cy="4419600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800" dirty="0" err="1"/>
              <a:t>Được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mô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tả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trong</a:t>
            </a:r>
            <a:r>
              <a:rPr lang="en-US" altLang="en-US" sz="2800" dirty="0"/>
              <a:t> RFC 1058 </a:t>
            </a:r>
            <a:r>
              <a:rPr lang="en-US" altLang="en-US" sz="2800" dirty="0" err="1"/>
              <a:t>và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Tiêu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chuẩn</a:t>
            </a:r>
            <a:r>
              <a:rPr lang="en-US" altLang="en-US" sz="2800" dirty="0"/>
              <a:t> Internet STD 56.</a:t>
            </a:r>
          </a:p>
          <a:p>
            <a:pPr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800" dirty="0" err="1"/>
              <a:t>Có</a:t>
            </a:r>
            <a:r>
              <a:rPr lang="en-US" altLang="en-US" sz="2800" dirty="0"/>
              <a:t> 2 </a:t>
            </a:r>
            <a:r>
              <a:rPr lang="en-US" altLang="en-US" sz="2800" dirty="0" err="1"/>
              <a:t>phiên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bản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là</a:t>
            </a:r>
            <a:r>
              <a:rPr lang="en-US" altLang="en-US" sz="2800" dirty="0"/>
              <a:t> RIPv1 </a:t>
            </a:r>
            <a:r>
              <a:rPr lang="en-US" altLang="en-US" sz="2800" dirty="0" err="1"/>
              <a:t>và</a:t>
            </a:r>
            <a:r>
              <a:rPr lang="en-US" altLang="en-US" sz="2800" dirty="0"/>
              <a:t> RIPv2.</a:t>
            </a:r>
          </a:p>
          <a:p>
            <a:pPr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800" dirty="0"/>
              <a:t>RIPv2 </a:t>
            </a:r>
            <a:r>
              <a:rPr lang="en-US" altLang="en-US" sz="2800" dirty="0" err="1"/>
              <a:t>có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cơ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chế</a:t>
            </a:r>
            <a:r>
              <a:rPr lang="en-US" altLang="en-US" sz="2800" dirty="0"/>
              <a:t> </a:t>
            </a:r>
            <a:r>
              <a:rPr lang="en-US" altLang="en-US" sz="2800" dirty="0" err="1"/>
              <a:t>xác</a:t>
            </a:r>
            <a:r>
              <a:rPr lang="en-US" altLang="en-US" sz="2800" dirty="0"/>
              <a:t> minh </a:t>
            </a:r>
            <a:r>
              <a:rPr lang="en-US" altLang="en-US" sz="2800" dirty="0" err="1"/>
              <a:t>giữa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router </a:t>
            </a:r>
            <a:r>
              <a:rPr lang="en-US" altLang="en-US" sz="2800" dirty="0" err="1"/>
              <a:t>khi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cập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nhật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bảo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mật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bảng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định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tuyến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và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hỗ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trợ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thêm</a:t>
            </a:r>
            <a:r>
              <a:rPr lang="en-US" altLang="en-US" sz="2800" dirty="0"/>
              <a:t> VLSM (Variable Length Subnet Masking).</a:t>
            </a:r>
          </a:p>
          <a:p>
            <a:pPr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800" dirty="0" err="1"/>
              <a:t>Thông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số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định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tuyến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là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số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lượng</a:t>
            </a:r>
            <a:r>
              <a:rPr lang="en-US" altLang="en-US" sz="2800" dirty="0"/>
              <a:t> hop. </a:t>
            </a:r>
            <a:r>
              <a:rPr lang="en-US" altLang="en-US" sz="2800" dirty="0" err="1"/>
              <a:t>Số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lượng</a:t>
            </a:r>
            <a:r>
              <a:rPr lang="en-US" altLang="en-US" sz="2800" dirty="0"/>
              <a:t> hop </a:t>
            </a:r>
            <a:r>
              <a:rPr lang="en-US" altLang="en-US" sz="2800" dirty="0" err="1"/>
              <a:t>tối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đa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mỗi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đường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là</a:t>
            </a:r>
            <a:r>
              <a:rPr lang="en-US" altLang="en-US" sz="2800" dirty="0"/>
              <a:t> 15. Chu </a:t>
            </a:r>
            <a:r>
              <a:rPr lang="en-US" altLang="en-US" sz="2800" dirty="0" err="1"/>
              <a:t>kỳ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cập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nhật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mặc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định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là</a:t>
            </a:r>
            <a:r>
              <a:rPr lang="en-US" altLang="en-US" sz="2800" dirty="0"/>
              <a:t> 30 </a:t>
            </a:r>
            <a:r>
              <a:rPr lang="en-US" altLang="en-US" sz="2800" dirty="0" err="1"/>
              <a:t>giây</a:t>
            </a:r>
            <a:r>
              <a:rPr lang="en-US" altLang="en-US" sz="2800" dirty="0"/>
              <a:t>.</a:t>
            </a:r>
          </a:p>
          <a:p>
            <a:pPr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800" dirty="0" err="1"/>
              <a:t>Có</a:t>
            </a:r>
            <a:r>
              <a:rPr lang="en-US" altLang="en-US" sz="2800" dirty="0"/>
              <a:t> split horizon </a:t>
            </a:r>
            <a:r>
              <a:rPr lang="en-US" altLang="en-US" sz="2800" dirty="0" err="1"/>
              <a:t>và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thời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gian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holddown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để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tránh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cập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nhật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thông</a:t>
            </a:r>
            <a:r>
              <a:rPr lang="en-US" altLang="en-US" sz="2800" dirty="0"/>
              <a:t> tin </a:t>
            </a:r>
            <a:r>
              <a:rPr lang="en-US" altLang="en-US" sz="2800" dirty="0" err="1"/>
              <a:t>định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tuyến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không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chính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xác</a:t>
            </a:r>
            <a:r>
              <a:rPr lang="en-US" altLang="en-US" sz="2800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464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RIPv2- 1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315200" cy="424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475379"/>
      </p:ext>
    </p:extLst>
  </p:cSld>
  <p:clrMapOvr>
    <a:masterClrMapping/>
  </p:clrMapOvr>
  <p:transition spd="med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>
              <a:defRPr/>
            </a:pPr>
            <a:r>
              <a:rPr lang="en-US" sz="4400" dirty="0" err="1"/>
              <a:t>Hoạt</a:t>
            </a:r>
            <a:r>
              <a:rPr lang="en-US" sz="4400" dirty="0"/>
              <a:t> </a:t>
            </a:r>
            <a:r>
              <a:rPr lang="en-US" sz="4400" dirty="0" err="1"/>
              <a:t>động</a:t>
            </a:r>
            <a:r>
              <a:rPr lang="en-US" sz="4400" dirty="0"/>
              <a:t> </a:t>
            </a:r>
            <a:r>
              <a:rPr lang="en-US" sz="4400" dirty="0" err="1"/>
              <a:t>của</a:t>
            </a:r>
            <a:r>
              <a:rPr lang="en-US" sz="4400" dirty="0"/>
              <a:t> RIPv2 </a:t>
            </a:r>
            <a:r>
              <a:rPr lang="en-US" sz="43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- 2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78286" y="1351515"/>
            <a:ext cx="309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CA" sz="2000" dirty="0"/>
              <a:t> </a:t>
            </a:r>
            <a:endParaRPr lang="en-US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51570"/>
            <a:ext cx="6934200" cy="4769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022143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Copper Media – </a:t>
            </a:r>
            <a:r>
              <a:rPr lang="en-US" dirty="0" err="1"/>
              <a:t>Cáp</a:t>
            </a:r>
            <a:r>
              <a:rPr lang="en-US" dirty="0"/>
              <a:t> </a:t>
            </a:r>
            <a:r>
              <a:rPr lang="en-US" dirty="0" err="1"/>
              <a:t>đồng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69" y="1299922"/>
            <a:ext cx="6215063" cy="5017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03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63663"/>
            <a:ext cx="7006772" cy="4818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>
              <a:defRPr/>
            </a:pP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Hoạt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động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của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RIPv2 - 3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114049"/>
      </p:ext>
    </p:extLst>
  </p:cSld>
  <p:clrMapOvr>
    <a:masterClrMapping/>
  </p:clrMapOvr>
  <p:transition spd="med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8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7380288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Cấu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hình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RIP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978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Một</a:t>
            </a:r>
            <a:r>
              <a:rPr lang="en-US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số</a:t>
            </a:r>
            <a:r>
              <a:rPr lang="en-US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lệnh</a:t>
            </a:r>
            <a:r>
              <a:rPr lang="en-US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tăng</a:t>
            </a:r>
            <a:r>
              <a:rPr lang="en-US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tốc</a:t>
            </a:r>
            <a:r>
              <a:rPr lang="en-US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độ</a:t>
            </a:r>
            <a:r>
              <a:rPr lang="en-US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hội</a:t>
            </a:r>
            <a:r>
              <a:rPr lang="en-US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tụ</a:t>
            </a:r>
            <a:r>
              <a:rPr lang="en-US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khi</a:t>
            </a:r>
            <a:r>
              <a:rPr lang="en-US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cấu</a:t>
            </a:r>
            <a:r>
              <a:rPr lang="en-US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hình</a:t>
            </a:r>
            <a:r>
              <a:rPr lang="en-US" alt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RIP</a:t>
            </a:r>
          </a:p>
        </p:txBody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017713"/>
            <a:ext cx="7543800" cy="4114800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altLang="en-US" sz="2400" dirty="0" err="1"/>
              <a:t>Tắt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cơ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chế</a:t>
            </a:r>
            <a:r>
              <a:rPr lang="en-US" altLang="en-US" sz="2400" dirty="0"/>
              <a:t> split horizon:</a:t>
            </a:r>
          </a:p>
          <a:p>
            <a:pPr lvl="1" algn="just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altLang="en-US" sz="2000" dirty="0"/>
              <a:t>GAD(</a:t>
            </a:r>
            <a:r>
              <a:rPr lang="en-US" altLang="en-US" sz="2000" dirty="0" err="1"/>
              <a:t>config</a:t>
            </a:r>
            <a:r>
              <a:rPr lang="en-US" altLang="en-US" sz="2000" dirty="0"/>
              <a:t>-if)#</a:t>
            </a:r>
            <a:r>
              <a:rPr lang="en-US" altLang="en-US" sz="2000" b="1" dirty="0"/>
              <a:t>no </a:t>
            </a:r>
            <a:r>
              <a:rPr lang="en-US" altLang="en-US" sz="2000" b="1" dirty="0" err="1"/>
              <a:t>ip</a:t>
            </a:r>
            <a:r>
              <a:rPr lang="en-US" altLang="en-US" sz="2000" b="1" dirty="0"/>
              <a:t> split-horizon</a:t>
            </a:r>
          </a:p>
          <a:p>
            <a:pPr algn="just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altLang="en-US" sz="2400" dirty="0" err="1"/>
              <a:t>Thay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đổi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thời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holddown</a:t>
            </a:r>
            <a:r>
              <a:rPr lang="en-US" altLang="en-US" sz="2400" dirty="0"/>
              <a:t> (</a:t>
            </a:r>
            <a:r>
              <a:rPr lang="en-US" altLang="en-US" sz="2400" dirty="0" err="1"/>
              <a:t>ngầm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định</a:t>
            </a:r>
            <a:r>
              <a:rPr lang="en-US" altLang="en-US" sz="2400" dirty="0"/>
              <a:t> 180 </a:t>
            </a:r>
            <a:r>
              <a:rPr lang="en-US" altLang="en-US" sz="2400" dirty="0" err="1"/>
              <a:t>giây</a:t>
            </a:r>
            <a:r>
              <a:rPr lang="en-US" altLang="en-US" sz="2400" dirty="0"/>
              <a:t>):</a:t>
            </a:r>
          </a:p>
          <a:p>
            <a:pPr lvl="1" algn="just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altLang="en-US" sz="2000" dirty="0"/>
              <a:t>Router(</a:t>
            </a:r>
            <a:r>
              <a:rPr lang="en-US" altLang="en-US" sz="2000" dirty="0" err="1"/>
              <a:t>config</a:t>
            </a:r>
            <a:r>
              <a:rPr lang="en-US" altLang="en-US" sz="2000" dirty="0"/>
              <a:t>-router)#</a:t>
            </a:r>
            <a:r>
              <a:rPr lang="en-US" altLang="en-US" sz="2000" b="1" dirty="0"/>
              <a:t>timer basic</a:t>
            </a:r>
            <a:r>
              <a:rPr lang="en-US" altLang="en-US" sz="2000" dirty="0"/>
              <a:t> </a:t>
            </a:r>
            <a:r>
              <a:rPr lang="en-US" altLang="en-US" sz="2000" i="1" dirty="0"/>
              <a:t>update invalid </a:t>
            </a:r>
            <a:r>
              <a:rPr lang="en-US" altLang="en-US" sz="2000" i="1" dirty="0" err="1"/>
              <a:t>holddown</a:t>
            </a:r>
            <a:r>
              <a:rPr lang="en-US" altLang="en-US" sz="2000" i="1" dirty="0"/>
              <a:t> flush [</a:t>
            </a:r>
            <a:r>
              <a:rPr lang="en-US" altLang="en-US" sz="2000" i="1" dirty="0" err="1"/>
              <a:t>sleeptime</a:t>
            </a:r>
            <a:r>
              <a:rPr lang="en-US" altLang="en-US" sz="2000" i="1" dirty="0"/>
              <a:t>]</a:t>
            </a:r>
          </a:p>
          <a:p>
            <a:pPr algn="just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altLang="en-US" sz="2400" dirty="0" err="1"/>
              <a:t>Thay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đổi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cập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nhật</a:t>
            </a:r>
            <a:r>
              <a:rPr lang="en-US" altLang="en-US" sz="2400" dirty="0"/>
              <a:t>:</a:t>
            </a:r>
          </a:p>
          <a:p>
            <a:pPr lvl="1" algn="just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altLang="en-US" sz="2000" dirty="0"/>
              <a:t>GAD(</a:t>
            </a:r>
            <a:r>
              <a:rPr lang="en-US" altLang="en-US" sz="2000" dirty="0" err="1"/>
              <a:t>config</a:t>
            </a:r>
            <a:r>
              <a:rPr lang="en-US" altLang="en-US" sz="2000" dirty="0"/>
              <a:t>-router)#</a:t>
            </a:r>
            <a:r>
              <a:rPr lang="en-US" altLang="en-US" sz="2000" b="1" dirty="0"/>
              <a:t>update-timer</a:t>
            </a:r>
            <a:r>
              <a:rPr lang="en-US" altLang="en-US" sz="2000" dirty="0"/>
              <a:t> </a:t>
            </a:r>
            <a:r>
              <a:rPr lang="en-US" altLang="en-US" sz="2000" i="1" dirty="0"/>
              <a:t>seconds</a:t>
            </a:r>
          </a:p>
          <a:p>
            <a:pPr algn="just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altLang="en-US" sz="2400" dirty="0" err="1"/>
              <a:t>Không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phép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gởi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thông</a:t>
            </a:r>
            <a:r>
              <a:rPr lang="en-US" altLang="en-US" sz="2400" dirty="0"/>
              <a:t> tin </a:t>
            </a:r>
            <a:r>
              <a:rPr lang="en-US" altLang="en-US" sz="2400" dirty="0" err="1"/>
              <a:t>cập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nhật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định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tuyến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một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cổng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nào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đó</a:t>
            </a:r>
            <a:r>
              <a:rPr lang="en-US" altLang="en-US" sz="2400" dirty="0"/>
              <a:t>:</a:t>
            </a:r>
          </a:p>
          <a:p>
            <a:pPr lvl="1" algn="just" eaLnBrk="1" hangingPunct="1">
              <a:lnSpc>
                <a:spcPct val="90000"/>
              </a:lnSpc>
              <a:spcAft>
                <a:spcPct val="20000"/>
              </a:spcAft>
            </a:pPr>
            <a:r>
              <a:rPr lang="en-US" altLang="en-US" sz="2000" dirty="0"/>
              <a:t>GAD(</a:t>
            </a:r>
            <a:r>
              <a:rPr lang="en-US" altLang="en-US" sz="2000" dirty="0" err="1"/>
              <a:t>config</a:t>
            </a:r>
            <a:r>
              <a:rPr lang="en-US" altLang="en-US" sz="2000" dirty="0"/>
              <a:t>-router)#</a:t>
            </a:r>
            <a:r>
              <a:rPr lang="en-US" altLang="en-US" sz="2000" b="1" dirty="0"/>
              <a:t>passive-interface</a:t>
            </a:r>
            <a:r>
              <a:rPr lang="en-US" altLang="en-US" sz="2000" dirty="0"/>
              <a:t> Fa0/0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6158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4300" dirty="0" err="1"/>
              <a:t>Kiểm</a:t>
            </a:r>
            <a:r>
              <a:rPr lang="en-US" altLang="en-US" sz="4300" dirty="0"/>
              <a:t> </a:t>
            </a:r>
            <a:r>
              <a:rPr lang="en-US" altLang="en-US" sz="4300" dirty="0" err="1"/>
              <a:t>tra</a:t>
            </a:r>
            <a:r>
              <a:rPr lang="en-US" altLang="en-US" sz="4300" dirty="0"/>
              <a:t> </a:t>
            </a:r>
            <a:r>
              <a:rPr lang="en-US" altLang="en-US" sz="4300" dirty="0" err="1"/>
              <a:t>cấu</a:t>
            </a:r>
            <a:r>
              <a:rPr lang="en-US" altLang="en-US" sz="4300" dirty="0"/>
              <a:t> </a:t>
            </a:r>
            <a:r>
              <a:rPr lang="en-US" altLang="en-US" sz="4300" dirty="0" err="1"/>
              <a:t>hình</a:t>
            </a:r>
            <a:r>
              <a:rPr lang="en-US" altLang="en-US" sz="4300" dirty="0"/>
              <a:t> RIP</a:t>
            </a:r>
          </a:p>
        </p:txBody>
      </p:sp>
      <p:pic>
        <p:nvPicPr>
          <p:cNvPr id="2068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7620000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34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78041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4300" dirty="0" err="1"/>
              <a:t>Kiểm</a:t>
            </a:r>
            <a:r>
              <a:rPr lang="en-US" altLang="en-US" sz="4300" dirty="0"/>
              <a:t> </a:t>
            </a:r>
            <a:r>
              <a:rPr lang="en-US" altLang="en-US" sz="4300" dirty="0" err="1"/>
              <a:t>tra</a:t>
            </a:r>
            <a:r>
              <a:rPr lang="en-US" altLang="en-US" sz="4300" dirty="0"/>
              <a:t> </a:t>
            </a:r>
            <a:r>
              <a:rPr lang="en-US" altLang="en-US" sz="4300" dirty="0" err="1"/>
              <a:t>cấu</a:t>
            </a:r>
            <a:r>
              <a:rPr lang="en-US" altLang="en-US" sz="4300" dirty="0"/>
              <a:t> </a:t>
            </a:r>
            <a:r>
              <a:rPr lang="en-US" altLang="en-US" sz="4300" dirty="0" err="1"/>
              <a:t>hình</a:t>
            </a:r>
            <a:r>
              <a:rPr lang="en-US" altLang="en-US" sz="4300" dirty="0"/>
              <a:t> RIP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640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Routing - OSPF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thuật</a:t>
            </a:r>
            <a:r>
              <a:rPr lang="en-US" altLang="en-US" dirty="0"/>
              <a:t> </a:t>
            </a:r>
            <a:r>
              <a:rPr lang="en-US" altLang="en-US" dirty="0" err="1"/>
              <a:t>toán</a:t>
            </a:r>
            <a:r>
              <a:rPr lang="en-US" altLang="en-US" dirty="0"/>
              <a:t> </a:t>
            </a:r>
            <a:r>
              <a:rPr lang="en-US" altLang="en-US" dirty="0" err="1"/>
              <a:t>Dijktra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tìm</a:t>
            </a:r>
            <a:r>
              <a:rPr lang="en-US" altLang="en-US" dirty="0"/>
              <a:t> </a:t>
            </a:r>
            <a:r>
              <a:rPr lang="en-US" altLang="en-US" dirty="0" err="1"/>
              <a:t>đường</a:t>
            </a:r>
            <a:r>
              <a:rPr lang="en-US" altLang="en-US" dirty="0"/>
              <a:t> </a:t>
            </a:r>
            <a:r>
              <a:rPr lang="en-US" altLang="en-US" dirty="0" err="1"/>
              <a:t>ngắn</a:t>
            </a:r>
            <a:r>
              <a:rPr lang="en-US" altLang="en-US" dirty="0"/>
              <a:t> </a:t>
            </a:r>
            <a:r>
              <a:rPr lang="en-US" altLang="en-US" dirty="0" err="1"/>
              <a:t>nhất</a:t>
            </a:r>
            <a:r>
              <a:rPr lang="en-US" altLang="en-US" dirty="0"/>
              <a:t>.</a:t>
            </a:r>
          </a:p>
          <a:p>
            <a:r>
              <a:rPr lang="en-US" altLang="en-US" dirty="0" err="1"/>
              <a:t>Gởi</a:t>
            </a:r>
            <a:r>
              <a:rPr lang="en-US" altLang="en-US" dirty="0"/>
              <a:t> </a:t>
            </a:r>
            <a:r>
              <a:rPr lang="en-US" altLang="en-US" dirty="0" err="1"/>
              <a:t>gói</a:t>
            </a:r>
            <a:r>
              <a:rPr lang="en-US" altLang="en-US" dirty="0"/>
              <a:t> </a:t>
            </a:r>
            <a:r>
              <a:rPr lang="en-US" altLang="en-US" dirty="0" err="1"/>
              <a:t>thông</a:t>
            </a:r>
            <a:r>
              <a:rPr lang="en-US" altLang="en-US" dirty="0"/>
              <a:t> tin </a:t>
            </a:r>
            <a:r>
              <a:rPr lang="en-US" altLang="en-US" dirty="0" err="1"/>
              <a:t>về</a:t>
            </a:r>
            <a:r>
              <a:rPr lang="en-US" altLang="en-US" dirty="0"/>
              <a:t> </a:t>
            </a:r>
            <a:r>
              <a:rPr lang="en-US" altLang="en-US" dirty="0" err="1"/>
              <a:t>trạng</a:t>
            </a:r>
            <a:r>
              <a:rPr lang="en-US" altLang="en-US" dirty="0"/>
              <a:t> </a:t>
            </a:r>
            <a:r>
              <a:rPr lang="en-US" altLang="en-US" dirty="0" err="1"/>
              <a:t>thái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đường</a:t>
            </a:r>
            <a:r>
              <a:rPr lang="en-US" altLang="en-US" dirty="0"/>
              <a:t> </a:t>
            </a:r>
            <a:r>
              <a:rPr lang="en-US" altLang="en-US" dirty="0" err="1"/>
              <a:t>liên</a:t>
            </a:r>
            <a:r>
              <a:rPr lang="en-US" altLang="en-US" dirty="0"/>
              <a:t> </a:t>
            </a:r>
            <a:r>
              <a:rPr lang="en-US" altLang="en-US" dirty="0" err="1"/>
              <a:t>kết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tất</a:t>
            </a:r>
            <a:r>
              <a:rPr lang="en-US" altLang="en-US" dirty="0"/>
              <a:t> </a:t>
            </a:r>
            <a:r>
              <a:rPr lang="en-US" altLang="en-US" dirty="0" err="1"/>
              <a:t>cả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router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mạng</a:t>
            </a:r>
            <a:r>
              <a:rPr lang="en-US" altLang="en-US" dirty="0"/>
              <a:t>.</a:t>
            </a:r>
          </a:p>
          <a:p>
            <a:r>
              <a:rPr lang="en-US" altLang="en-US" dirty="0" err="1"/>
              <a:t>Mỗi</a:t>
            </a:r>
            <a:r>
              <a:rPr lang="en-US" altLang="en-US" dirty="0"/>
              <a:t> router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cái</a:t>
            </a:r>
            <a:r>
              <a:rPr lang="en-US" altLang="en-US" dirty="0"/>
              <a:t> </a:t>
            </a:r>
            <a:r>
              <a:rPr lang="en-US" altLang="en-US" dirty="0" err="1"/>
              <a:t>nhìn</a:t>
            </a:r>
            <a:r>
              <a:rPr lang="en-US" altLang="en-US" dirty="0"/>
              <a:t> </a:t>
            </a:r>
            <a:r>
              <a:rPr lang="en-US" altLang="en-US" dirty="0" err="1"/>
              <a:t>đầy</a:t>
            </a:r>
            <a:r>
              <a:rPr lang="en-US" altLang="en-US" dirty="0"/>
              <a:t> </a:t>
            </a:r>
            <a:r>
              <a:rPr lang="en-US" altLang="en-US" dirty="0" err="1"/>
              <a:t>đủ</a:t>
            </a:r>
            <a:r>
              <a:rPr lang="en-US" altLang="en-US" dirty="0"/>
              <a:t> </a:t>
            </a:r>
            <a:r>
              <a:rPr lang="en-US" altLang="en-US" dirty="0" err="1"/>
              <a:t>về</a:t>
            </a:r>
            <a:r>
              <a:rPr lang="en-US" altLang="en-US" dirty="0"/>
              <a:t> </a:t>
            </a:r>
            <a:r>
              <a:rPr lang="en-US" altLang="en-US" dirty="0" err="1"/>
              <a:t>cấu</a:t>
            </a:r>
            <a:r>
              <a:rPr lang="en-US" altLang="en-US" dirty="0"/>
              <a:t> </a:t>
            </a:r>
            <a:r>
              <a:rPr lang="en-US" altLang="en-US" dirty="0" err="1"/>
              <a:t>trúc</a:t>
            </a:r>
            <a:r>
              <a:rPr lang="en-US" altLang="en-US" dirty="0"/>
              <a:t> </a:t>
            </a:r>
            <a:r>
              <a:rPr lang="en-US" altLang="en-US" dirty="0" err="1"/>
              <a:t>hệ</a:t>
            </a:r>
            <a:r>
              <a:rPr lang="en-US" altLang="en-US" dirty="0"/>
              <a:t> </a:t>
            </a:r>
            <a:r>
              <a:rPr lang="en-US" altLang="en-US" dirty="0" err="1"/>
              <a:t>thống</a:t>
            </a:r>
            <a:r>
              <a:rPr lang="en-US" altLang="en-US" dirty="0"/>
              <a:t> </a:t>
            </a:r>
            <a:r>
              <a:rPr lang="en-US" altLang="en-US" dirty="0" err="1"/>
              <a:t>mạng</a:t>
            </a:r>
            <a:r>
              <a:rPr lang="en-US" altLang="en-US" dirty="0"/>
              <a:t>.</a:t>
            </a:r>
          </a:p>
          <a:p>
            <a:r>
              <a:rPr lang="en-US" altLang="en-US" dirty="0" err="1"/>
              <a:t>Hội</a:t>
            </a:r>
            <a:r>
              <a:rPr lang="en-US" altLang="en-US" dirty="0"/>
              <a:t> </a:t>
            </a:r>
            <a:r>
              <a:rPr lang="en-US" altLang="en-US" dirty="0" err="1"/>
              <a:t>tụ</a:t>
            </a:r>
            <a:r>
              <a:rPr lang="en-US" altLang="en-US" dirty="0"/>
              <a:t> </a:t>
            </a:r>
            <a:r>
              <a:rPr lang="en-US" altLang="en-US" dirty="0" err="1"/>
              <a:t>nhanh</a:t>
            </a:r>
            <a:r>
              <a:rPr lang="en-US" altLang="en-US" dirty="0"/>
              <a:t>.</a:t>
            </a:r>
          </a:p>
          <a:p>
            <a:r>
              <a:rPr lang="en-US" altLang="en-US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bị</a:t>
            </a:r>
            <a:r>
              <a:rPr lang="en-US" altLang="en-US" dirty="0"/>
              <a:t> </a:t>
            </a:r>
            <a:r>
              <a:rPr lang="en-US" altLang="en-US" dirty="0" err="1"/>
              <a:t>lặp</a:t>
            </a:r>
            <a:r>
              <a:rPr lang="en-US" altLang="en-US" dirty="0"/>
              <a:t> </a:t>
            </a:r>
            <a:r>
              <a:rPr lang="en-US" altLang="en-US" dirty="0" err="1"/>
              <a:t>vòng</a:t>
            </a:r>
            <a:r>
              <a:rPr lang="en-US" altLang="en-US" dirty="0"/>
              <a:t>.</a:t>
            </a:r>
          </a:p>
          <a:p>
            <a:r>
              <a:rPr lang="en-US" altLang="en-US" dirty="0" err="1"/>
              <a:t>Cấu</a:t>
            </a:r>
            <a:r>
              <a:rPr lang="en-US" altLang="en-US" dirty="0"/>
              <a:t> </a:t>
            </a:r>
            <a:r>
              <a:rPr lang="en-US" altLang="en-US" dirty="0" err="1"/>
              <a:t>hình</a:t>
            </a:r>
            <a:r>
              <a:rPr lang="en-US" altLang="en-US" dirty="0"/>
              <a:t> </a:t>
            </a:r>
            <a:r>
              <a:rPr lang="en-US" altLang="en-US" dirty="0" err="1"/>
              <a:t>phức</a:t>
            </a:r>
            <a:r>
              <a:rPr lang="en-US" altLang="en-US" dirty="0"/>
              <a:t> </a:t>
            </a:r>
            <a:r>
              <a:rPr lang="en-US" altLang="en-US" dirty="0" err="1"/>
              <a:t>tạp</a:t>
            </a:r>
            <a:r>
              <a:rPr lang="en-US" altLang="en-US" dirty="0"/>
              <a:t> </a:t>
            </a:r>
            <a:r>
              <a:rPr lang="en-US" altLang="en-US" dirty="0" err="1"/>
              <a:t>hơn</a:t>
            </a:r>
            <a:r>
              <a:rPr lang="en-US" altLang="en-US" dirty="0"/>
              <a:t>.</a:t>
            </a:r>
          </a:p>
          <a:p>
            <a:r>
              <a:rPr lang="en-US" altLang="en-US" dirty="0" err="1"/>
              <a:t>Đòi</a:t>
            </a:r>
            <a:r>
              <a:rPr lang="en-US" altLang="en-US" dirty="0"/>
              <a:t> </a:t>
            </a:r>
            <a:r>
              <a:rPr lang="en-US" altLang="en-US" dirty="0" err="1"/>
              <a:t>hỏi</a:t>
            </a:r>
            <a:r>
              <a:rPr lang="en-US" altLang="en-US" dirty="0"/>
              <a:t> </a:t>
            </a:r>
            <a:r>
              <a:rPr lang="en-US" altLang="en-US" dirty="0" err="1"/>
              <a:t>nhiều</a:t>
            </a:r>
            <a:r>
              <a:rPr lang="en-US" altLang="en-US" dirty="0"/>
              <a:t> </a:t>
            </a:r>
            <a:r>
              <a:rPr lang="en-US" altLang="en-US" dirty="0" err="1"/>
              <a:t>bộ</a:t>
            </a:r>
            <a:r>
              <a:rPr lang="en-US" altLang="en-US" dirty="0"/>
              <a:t> </a:t>
            </a:r>
            <a:r>
              <a:rPr lang="en-US" altLang="en-US" dirty="0" err="1"/>
              <a:t>nhớ</a:t>
            </a:r>
            <a:r>
              <a:rPr lang="en-US" altLang="en-US" dirty="0"/>
              <a:t>.</a:t>
            </a:r>
          </a:p>
          <a:p>
            <a:r>
              <a:rPr lang="en-US" altLang="en-US" dirty="0" err="1"/>
              <a:t>Tốn</a:t>
            </a:r>
            <a:r>
              <a:rPr lang="en-US" altLang="en-US" dirty="0"/>
              <a:t> </a:t>
            </a:r>
            <a:r>
              <a:rPr lang="en-US" altLang="en-US" dirty="0" err="1"/>
              <a:t>ít</a:t>
            </a:r>
            <a:r>
              <a:rPr lang="en-US" altLang="en-US" dirty="0"/>
              <a:t> </a:t>
            </a:r>
            <a:r>
              <a:rPr lang="en-US" altLang="en-US" dirty="0" err="1"/>
              <a:t>băng</a:t>
            </a:r>
            <a:r>
              <a:rPr lang="en-US" altLang="en-US" dirty="0"/>
              <a:t> </a:t>
            </a:r>
            <a:r>
              <a:rPr lang="en-US" altLang="en-US" dirty="0" err="1"/>
              <a:t>thông</a:t>
            </a:r>
            <a:r>
              <a:rPr lang="en-US" altLang="en-US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5354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Dynamic Routing - OSPF</a:t>
            </a:r>
            <a:endParaRPr lang="en-US" altLang="en-US" sz="3200" dirty="0"/>
          </a:p>
        </p:txBody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447800"/>
            <a:ext cx="2667000" cy="4992688"/>
          </a:xfrm>
        </p:spPr>
        <p:txBody>
          <a:bodyPr/>
          <a:lstStyle/>
          <a:p>
            <a:pPr algn="just"/>
            <a:r>
              <a:rPr lang="en-US" altLang="en-US" sz="2400" b="1" dirty="0"/>
              <a:t>OSPF = (OPEN SHORTEST PATH FIRST</a:t>
            </a:r>
            <a:endParaRPr lang="en-US" altLang="en-US" sz="2400" dirty="0"/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/>
              <a:t>OSPF </a:t>
            </a:r>
            <a:r>
              <a:rPr lang="en-US" altLang="en-US" sz="2400" dirty="0" err="1"/>
              <a:t>được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triển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khai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dựa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theo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chuẩn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mở</a:t>
            </a:r>
            <a:r>
              <a:rPr lang="en-US" altLang="en-US" sz="2400" dirty="0"/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 err="1"/>
              <a:t>Tốt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hơn</a:t>
            </a:r>
            <a:r>
              <a:rPr lang="en-US" altLang="en-US" sz="2400" dirty="0"/>
              <a:t> RIP.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khả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năng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mở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rộng</a:t>
            </a:r>
            <a:r>
              <a:rPr lang="en-US" altLang="en-US" sz="2400" dirty="0"/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cấu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hình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đơn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vùng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nhỏ</a:t>
            </a:r>
            <a:r>
              <a:rPr lang="en-US" altLang="en-US" sz="2400" dirty="0"/>
              <a:t>.</a:t>
            </a:r>
          </a:p>
        </p:txBody>
      </p:sp>
      <p:pic>
        <p:nvPicPr>
          <p:cNvPr id="21914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86000"/>
            <a:ext cx="54483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2276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300" dirty="0" err="1"/>
              <a:t>Một</a:t>
            </a:r>
            <a:r>
              <a:rPr lang="en-US" altLang="en-US" sz="4300" dirty="0"/>
              <a:t> </a:t>
            </a:r>
            <a:r>
              <a:rPr lang="en-US" altLang="en-US" sz="4300" dirty="0" err="1"/>
              <a:t>số</a:t>
            </a:r>
            <a:r>
              <a:rPr lang="en-US" altLang="en-US" sz="4300" dirty="0"/>
              <a:t> </a:t>
            </a:r>
            <a:r>
              <a:rPr lang="en-US" altLang="en-US" sz="4300" dirty="0" err="1"/>
              <a:t>thuật</a:t>
            </a:r>
            <a:r>
              <a:rPr lang="en-US" altLang="en-US" sz="4300" dirty="0"/>
              <a:t> </a:t>
            </a:r>
            <a:r>
              <a:rPr lang="en-US" altLang="en-US" sz="4300" dirty="0" err="1"/>
              <a:t>ngữ</a:t>
            </a:r>
            <a:r>
              <a:rPr lang="en-US" altLang="en-US" sz="4300" dirty="0"/>
              <a:t> </a:t>
            </a:r>
            <a:r>
              <a:rPr lang="en-US" altLang="en-US" sz="4300" dirty="0" err="1"/>
              <a:t>của</a:t>
            </a:r>
            <a:r>
              <a:rPr lang="en-US" altLang="en-US" sz="4300" dirty="0"/>
              <a:t> OSPF</a:t>
            </a:r>
          </a:p>
        </p:txBody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2271" y="1411536"/>
            <a:ext cx="3642439" cy="5048250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400" dirty="0"/>
              <a:t>Link: </a:t>
            </a:r>
            <a:r>
              <a:rPr lang="en-US" altLang="en-US" sz="2400" dirty="0" err="1"/>
              <a:t>đường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liên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kết</a:t>
            </a:r>
            <a:r>
              <a:rPr lang="en-US" altLang="en-US" sz="2400" dirty="0"/>
              <a:t>.</a:t>
            </a:r>
          </a:p>
          <a:p>
            <a:pPr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400" dirty="0"/>
              <a:t>Link-state: </a:t>
            </a:r>
            <a:r>
              <a:rPr lang="en-US" altLang="en-US" sz="2400" dirty="0" err="1"/>
              <a:t>trạng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thái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một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đường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liên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kết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giữa</a:t>
            </a:r>
            <a:r>
              <a:rPr lang="en-US" altLang="en-US" sz="2400" dirty="0"/>
              <a:t> 2 router.</a:t>
            </a:r>
          </a:p>
          <a:p>
            <a:pPr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400" dirty="0"/>
              <a:t>Topological database: </a:t>
            </a:r>
            <a:r>
              <a:rPr lang="en-US" altLang="en-US" sz="2400" dirty="0" err="1"/>
              <a:t>danh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sách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thông</a:t>
            </a:r>
            <a:r>
              <a:rPr lang="en-US" altLang="en-US" sz="2400" dirty="0"/>
              <a:t> tin </a:t>
            </a:r>
            <a:r>
              <a:rPr lang="en-US" altLang="en-US" sz="2400" dirty="0" err="1"/>
              <a:t>về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mọi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đường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liên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kết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trong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vùng</a:t>
            </a:r>
            <a:r>
              <a:rPr lang="en-US" altLang="en-US" sz="2400" dirty="0"/>
              <a:t>.</a:t>
            </a:r>
          </a:p>
          <a:p>
            <a:pPr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400" dirty="0"/>
              <a:t>Area: </a:t>
            </a:r>
            <a:r>
              <a:rPr lang="en-US" altLang="en-US" sz="2400" dirty="0" err="1"/>
              <a:t>tập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hợp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</a:t>
            </a:r>
            <a:r>
              <a:rPr lang="en-US" altLang="en-US" sz="2400" dirty="0"/>
              <a:t> router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cùng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chỉ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số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định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vùng</a:t>
            </a:r>
            <a:r>
              <a:rPr lang="en-US" altLang="en-US" sz="2400" dirty="0"/>
              <a:t>. </a:t>
            </a:r>
            <a:r>
              <a:rPr lang="en-US" altLang="en-US" sz="2400" dirty="0" err="1"/>
              <a:t>Mỗi</a:t>
            </a:r>
            <a:r>
              <a:rPr lang="en-US" altLang="en-US" sz="2400" dirty="0"/>
              <a:t> router </a:t>
            </a:r>
            <a:r>
              <a:rPr lang="en-US" altLang="en-US" sz="2400" dirty="0" err="1"/>
              <a:t>trong</a:t>
            </a:r>
            <a:r>
              <a:rPr lang="en-US" altLang="en-US" sz="2400" dirty="0"/>
              <a:t> 1 </a:t>
            </a:r>
            <a:r>
              <a:rPr lang="en-US" altLang="en-US" sz="2400" dirty="0" err="1"/>
              <a:t>vùng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chỉ</a:t>
            </a:r>
            <a:r>
              <a:rPr lang="en-US" altLang="en-US" sz="2400" dirty="0"/>
              <a:t> </a:t>
            </a:r>
            <a:r>
              <a:rPr lang="en-US" altLang="en-US" sz="2400" dirty="0" err="1"/>
              <a:t>xây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dựng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cơ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sở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dữ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liệu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về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thái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đường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liên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kết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trong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vùng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đó</a:t>
            </a:r>
            <a:r>
              <a:rPr lang="en-US" altLang="en-US" sz="2400" dirty="0"/>
              <a:t>.</a:t>
            </a:r>
          </a:p>
        </p:txBody>
      </p:sp>
      <p:pic>
        <p:nvPicPr>
          <p:cNvPr id="2201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711" y="1752600"/>
            <a:ext cx="48958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01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029" y="3657600"/>
            <a:ext cx="490537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7916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3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Một</a:t>
            </a:r>
            <a:r>
              <a:rPr lang="en-US" altLang="en-US" sz="43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en-US" sz="43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số</a:t>
            </a:r>
            <a:r>
              <a:rPr lang="en-US" altLang="en-US" sz="43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en-US" sz="43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thuật</a:t>
            </a:r>
            <a:r>
              <a:rPr lang="en-US" altLang="en-US" sz="43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en-US" sz="43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ngữ</a:t>
            </a:r>
            <a:r>
              <a:rPr lang="en-US" altLang="en-US" sz="43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en-US" sz="43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của</a:t>
            </a:r>
            <a:r>
              <a:rPr lang="en-US" altLang="en-US" sz="43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OSPF</a:t>
            </a:r>
            <a:endParaRPr lang="en-US" altLang="en-US" sz="2800" dirty="0"/>
          </a:p>
        </p:txBody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3429000" cy="441960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400" dirty="0"/>
              <a:t>Cost: </a:t>
            </a:r>
            <a:r>
              <a:rPr lang="en-US" altLang="en-US" sz="2400" dirty="0" err="1"/>
              <a:t>giá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trị</a:t>
            </a:r>
            <a:r>
              <a:rPr lang="en-US" altLang="en-US" sz="2400" dirty="0"/>
              <a:t> chi </a:t>
            </a:r>
            <a:r>
              <a:rPr lang="en-US" altLang="en-US" sz="2400" dirty="0" err="1"/>
              <a:t>phí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đặt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một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đường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liên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kết</a:t>
            </a:r>
            <a:r>
              <a:rPr lang="en-US" altLang="en-US" sz="2400" dirty="0"/>
              <a:t> (</a:t>
            </a:r>
            <a:r>
              <a:rPr lang="en-US" altLang="en-US" sz="2400" dirty="0" err="1"/>
              <a:t>dựa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trên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băng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thông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hoặc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tốc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độ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đường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liên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kết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đó</a:t>
            </a:r>
            <a:r>
              <a:rPr lang="en-US" altLang="en-US" sz="2400" dirty="0"/>
              <a:t>).</a:t>
            </a:r>
          </a:p>
          <a:p>
            <a:pPr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400" dirty="0"/>
              <a:t>Routing table: </a:t>
            </a:r>
            <a:r>
              <a:rPr lang="en-US" altLang="en-US" sz="2400" dirty="0" err="1"/>
              <a:t>bảng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định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tuyến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kết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quả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chọn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đường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thuật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toán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chọn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đường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dựa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trên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cơ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sở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dữ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liệu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về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thái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đường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liên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kết</a:t>
            </a:r>
            <a:r>
              <a:rPr lang="en-US" altLang="en-US" sz="2400" dirty="0"/>
              <a:t>.</a:t>
            </a:r>
          </a:p>
        </p:txBody>
      </p:sp>
      <p:pic>
        <p:nvPicPr>
          <p:cNvPr id="22118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828800"/>
            <a:ext cx="444817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19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105275"/>
            <a:ext cx="429577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53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3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Một</a:t>
            </a:r>
            <a:r>
              <a:rPr lang="en-US" altLang="en-US" sz="43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en-US" sz="43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số</a:t>
            </a:r>
            <a:r>
              <a:rPr lang="en-US" altLang="en-US" sz="43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en-US" sz="43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thuật</a:t>
            </a:r>
            <a:r>
              <a:rPr lang="en-US" altLang="en-US" sz="43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en-US" sz="43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ngữ</a:t>
            </a:r>
            <a:r>
              <a:rPr lang="en-US" altLang="en-US" sz="43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en-US" sz="43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của</a:t>
            </a:r>
            <a:r>
              <a:rPr lang="en-US" altLang="en-US" sz="43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OSPF</a:t>
            </a:r>
            <a:endParaRPr lang="en-US" altLang="en-US" sz="2800" dirty="0"/>
          </a:p>
        </p:txBody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3581400" cy="449580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400" dirty="0"/>
              <a:t>Adjacency database: </a:t>
            </a:r>
            <a:r>
              <a:rPr lang="en-US" altLang="en-US" sz="2400" dirty="0" err="1"/>
              <a:t>danh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sách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</a:t>
            </a:r>
            <a:r>
              <a:rPr lang="en-US" altLang="en-US" sz="2400" dirty="0"/>
              <a:t> router </a:t>
            </a:r>
            <a:r>
              <a:rPr lang="en-US" altLang="en-US" sz="2400" dirty="0" err="1"/>
              <a:t>láng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giềng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quan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hệ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hai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chiều</a:t>
            </a:r>
            <a:r>
              <a:rPr lang="en-US" altLang="en-US" sz="2400" dirty="0"/>
              <a:t>. </a:t>
            </a:r>
            <a:r>
              <a:rPr lang="en-US" altLang="en-US" sz="2400" dirty="0" err="1"/>
              <a:t>Mỗi</a:t>
            </a:r>
            <a:r>
              <a:rPr lang="en-US" altLang="en-US" sz="2400" dirty="0"/>
              <a:t> router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một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danh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sách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nhau</a:t>
            </a:r>
            <a:r>
              <a:rPr lang="en-US" altLang="en-US" sz="2400" dirty="0"/>
              <a:t>.</a:t>
            </a:r>
          </a:p>
          <a:p>
            <a:pPr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altLang="en-US" sz="2400" dirty="0"/>
              <a:t>DR (Designated Router)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BDR (Backup Designated Router) </a:t>
            </a:r>
            <a:r>
              <a:rPr lang="en-US" altLang="en-US" sz="2400" dirty="0" err="1"/>
              <a:t>là</a:t>
            </a:r>
            <a:r>
              <a:rPr lang="en-US" altLang="en-US" sz="2400" dirty="0"/>
              <a:t> router </a:t>
            </a:r>
            <a:r>
              <a:rPr lang="en-US" altLang="en-US" sz="2400" dirty="0" err="1"/>
              <a:t>được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tất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cả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</a:t>
            </a:r>
            <a:r>
              <a:rPr lang="en-US" altLang="en-US" sz="2400" dirty="0"/>
              <a:t> router </a:t>
            </a:r>
            <a:r>
              <a:rPr lang="en-US" altLang="en-US" sz="2400" dirty="0" err="1"/>
              <a:t>khác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trong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cùng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bầu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làm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đại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diện</a:t>
            </a:r>
            <a:r>
              <a:rPr lang="en-US" altLang="en-US" sz="2400" dirty="0"/>
              <a:t>. </a:t>
            </a:r>
            <a:r>
              <a:rPr lang="en-US" altLang="en-US" sz="2400" dirty="0" err="1"/>
              <a:t>Mỗi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sẽ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một</a:t>
            </a:r>
            <a:r>
              <a:rPr lang="en-US" altLang="en-US" sz="2400" dirty="0"/>
              <a:t> DR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BDR </a:t>
            </a:r>
            <a:r>
              <a:rPr lang="en-US" altLang="en-US" sz="2400" dirty="0" err="1"/>
              <a:t>riêng</a:t>
            </a:r>
            <a:r>
              <a:rPr lang="en-US" altLang="en-US" sz="2400" dirty="0"/>
              <a:t>.</a:t>
            </a:r>
          </a:p>
        </p:txBody>
      </p:sp>
      <p:pic>
        <p:nvPicPr>
          <p:cNvPr id="22221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286000"/>
            <a:ext cx="5029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862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Unshielded Twisted-Pair Cable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75" y="1643063"/>
            <a:ext cx="7717651" cy="422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38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94" y="1945838"/>
            <a:ext cx="4069806" cy="411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860" y="1945838"/>
            <a:ext cx="4091940" cy="407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990600" y="1409177"/>
            <a:ext cx="6125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Router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nhận</a:t>
            </a:r>
            <a:r>
              <a:rPr lang="en-US" sz="2000" dirty="0"/>
              <a:t> </a:t>
            </a:r>
            <a:r>
              <a:rPr lang="en-US" sz="2000" dirty="0" err="1"/>
              <a:t>biết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link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nối</a:t>
            </a:r>
            <a:r>
              <a:rPr lang="en-US" sz="2000" dirty="0"/>
              <a:t> </a:t>
            </a:r>
            <a:r>
              <a:rPr lang="en-US" sz="2000" dirty="0" err="1"/>
              <a:t>trực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nó</a:t>
            </a:r>
            <a:r>
              <a:rPr lang="en-US" sz="2000" dirty="0"/>
              <a:t>.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OSPF - 1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397277"/>
      </p:ext>
    </p:extLst>
  </p:cSld>
  <p:clrMapOvr>
    <a:masterClrMapping/>
  </p:clrMapOvr>
  <p:transition spd="med">
    <p:wipe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8"/>
          <a:stretch/>
        </p:blipFill>
        <p:spPr bwMode="auto">
          <a:xfrm>
            <a:off x="228600" y="2362201"/>
            <a:ext cx="4550682" cy="378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072" y="2231886"/>
            <a:ext cx="4123925" cy="4014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3086" y="1567541"/>
            <a:ext cx="6850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/>
              <a:t>Mỗi</a:t>
            </a:r>
            <a:r>
              <a:rPr lang="en-US" sz="2000" dirty="0"/>
              <a:t> router </a:t>
            </a:r>
            <a:r>
              <a:rPr lang="en-US" sz="2000" dirty="0" err="1"/>
              <a:t>gửi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gói</a:t>
            </a:r>
            <a:r>
              <a:rPr lang="en-US" sz="2000" dirty="0"/>
              <a:t> tin “Hello”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Neighnors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nối</a:t>
            </a:r>
            <a:r>
              <a:rPr lang="en-US" sz="2000" dirty="0"/>
              <a:t> </a:t>
            </a:r>
            <a:r>
              <a:rPr lang="en-US" sz="2000" dirty="0" err="1"/>
              <a:t>trực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nó</a:t>
            </a:r>
            <a:r>
              <a:rPr lang="en-US" sz="2000" dirty="0"/>
              <a:t>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OSPF - 2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844082"/>
      </p:ext>
    </p:extLst>
  </p:cSld>
  <p:clrMapOvr>
    <a:masterClrMapping/>
  </p:clrMapOvr>
  <p:transition spd="med"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3127" y="1349828"/>
            <a:ext cx="8200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Router </a:t>
            </a: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gói</a:t>
            </a:r>
            <a:r>
              <a:rPr lang="en-US" sz="2400" dirty="0"/>
              <a:t> tin link-state (LSP) </a:t>
            </a:r>
            <a:r>
              <a:rPr lang="en-US" sz="2400" dirty="0" err="1"/>
              <a:t>chứa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trạng</a:t>
            </a:r>
            <a:r>
              <a:rPr lang="en-US" sz="2400" dirty="0"/>
              <a:t> </a:t>
            </a:r>
            <a:r>
              <a:rPr lang="en-US" sz="2400" dirty="0" err="1"/>
              <a:t>thái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link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nối</a:t>
            </a:r>
            <a:r>
              <a:rPr lang="en-US" sz="2400" dirty="0"/>
              <a:t> </a:t>
            </a:r>
            <a:r>
              <a:rPr lang="en-US" sz="2400" dirty="0" err="1"/>
              <a:t>trực</a:t>
            </a:r>
            <a:r>
              <a:rPr lang="en-US" sz="2400" dirty="0"/>
              <a:t> </a:t>
            </a:r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nó</a:t>
            </a:r>
            <a:r>
              <a:rPr lang="en-US" sz="2400" dirty="0"/>
              <a:t>.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8" y="2206170"/>
            <a:ext cx="5552514" cy="404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185227" y="2173826"/>
            <a:ext cx="373017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R1; Ethernet network 10.1.0.0/16; Cost 2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R1 -&gt; R2; Serial point-to-point network; 10.2.0.0/16; Cost 20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R1 -&gt; R3; Serial point-to-point network; 10.7.0.0/16; Cost 5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/>
              <a:t>R1 -&gt; R4; Serial point-to-point network; 10.4.0.0/16; Cost 20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OSPF - 3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202357"/>
      </p:ext>
    </p:extLst>
  </p:cSld>
  <p:clrMapOvr>
    <a:masterClrMapping/>
  </p:clrMapOvr>
  <p:transition spd="med">
    <p:wipe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3127" y="1320799"/>
            <a:ext cx="8200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err="1"/>
              <a:t>Các</a:t>
            </a:r>
            <a:r>
              <a:rPr lang="en-US" sz="2400" dirty="0"/>
              <a:t> router </a:t>
            </a:r>
            <a:r>
              <a:rPr lang="en-US" sz="2400" dirty="0" err="1"/>
              <a:t>gửi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LSP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tất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neighnor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nó</a:t>
            </a:r>
            <a:r>
              <a:rPr lang="en-US" sz="2400" dirty="0"/>
              <a:t>, </a:t>
            </a:r>
            <a:r>
              <a:rPr lang="en-US" sz="2400" dirty="0" err="1"/>
              <a:t>các</a:t>
            </a:r>
            <a:r>
              <a:rPr lang="en-US" sz="2400" dirty="0"/>
              <a:t> neighbor </a:t>
            </a:r>
            <a:r>
              <a:rPr lang="en-US" sz="2400" dirty="0" err="1"/>
              <a:t>nhận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LSP, </a:t>
            </a:r>
            <a:r>
              <a:rPr lang="en-US" sz="2400" dirty="0" err="1"/>
              <a:t>lưu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nó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chuyển</a:t>
            </a:r>
            <a:r>
              <a:rPr lang="en-US" sz="2400" dirty="0"/>
              <a:t> </a:t>
            </a:r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LSP </a:t>
            </a:r>
            <a:r>
              <a:rPr lang="en-US" sz="2400" dirty="0" err="1"/>
              <a:t>này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neighbor </a:t>
            </a:r>
            <a:r>
              <a:rPr lang="en-US" sz="2400" dirty="0" err="1"/>
              <a:t>khác</a:t>
            </a:r>
            <a:r>
              <a:rPr lang="en-US" sz="2400" dirty="0"/>
              <a:t>.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48945"/>
            <a:ext cx="5336721" cy="3918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OSPF - 4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279302"/>
      </p:ext>
    </p:extLst>
  </p:cSld>
  <p:clrMapOvr>
    <a:masterClrMapping/>
  </p:clrMapOvr>
  <p:transition spd="med"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3126" y="1364339"/>
            <a:ext cx="8200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Router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link-state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đường</a:t>
            </a:r>
            <a:r>
              <a:rPr lang="en-US" sz="2400" dirty="0"/>
              <a:t> </a:t>
            </a:r>
            <a:r>
              <a:rPr lang="en-US" sz="2400" dirty="0" err="1"/>
              <a:t>đi</a:t>
            </a:r>
            <a:r>
              <a:rPr lang="en-US" sz="2400" dirty="0"/>
              <a:t> </a:t>
            </a:r>
            <a:r>
              <a:rPr lang="en-US" sz="2400" dirty="0" err="1"/>
              <a:t>tốt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đích</a:t>
            </a:r>
            <a:r>
              <a:rPr lang="en-US" sz="2400" dirty="0"/>
              <a:t>.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86" y="2175109"/>
            <a:ext cx="5268685" cy="4010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OSPF - 5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96186"/>
      </p:ext>
    </p:extLst>
  </p:cSld>
  <p:clrMapOvr>
    <a:masterClrMapping/>
  </p:clrMapOvr>
  <p:transition spd="med"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4" y="1411967"/>
            <a:ext cx="6672942" cy="4854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OSPF - 5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190892"/>
      </p:ext>
    </p:extLst>
  </p:cSld>
  <p:clrMapOvr>
    <a:masterClrMapping/>
  </p:clrMapOvr>
  <p:transition spd="med">
    <p:wipe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6" y="1625600"/>
            <a:ext cx="7352152" cy="486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OSPF - 5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22418"/>
      </p:ext>
    </p:extLst>
  </p:cSld>
  <p:clrMapOvr>
    <a:masterClrMapping/>
  </p:clrMapOvr>
  <p:transition spd="med">
    <p:wipe dir="r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11" y="1509713"/>
            <a:ext cx="7649375" cy="513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OSPF - 6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635081"/>
      </p:ext>
    </p:extLst>
  </p:cSld>
  <p:clrMapOvr>
    <a:masterClrMapping/>
  </p:clrMapOvr>
  <p:transition spd="med"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679" y="2830059"/>
            <a:ext cx="46863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1800" dirty="0"/>
              <a:t>Open Shortest Path First</a:t>
            </a:r>
            <a:br>
              <a:rPr lang="en-US" dirty="0"/>
            </a:br>
            <a:r>
              <a:rPr lang="en-US" dirty="0"/>
              <a:t>Single-area and Multiarea OSPF 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17" y="1545318"/>
            <a:ext cx="473392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486418"/>
      </p:ext>
    </p:extLst>
  </p:cSld>
  <p:clrMapOvr>
    <a:masterClrMapping/>
  </p:clrMapOvr>
  <p:transition spd="med"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1800" dirty="0"/>
              <a:t>Open Shortest Path First</a:t>
            </a:r>
            <a:br>
              <a:rPr lang="en-US" dirty="0"/>
            </a:br>
            <a:r>
              <a:rPr lang="en-US" dirty="0"/>
              <a:t>Single-area and Multiarea OSPF (cont.)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60" y="1681163"/>
            <a:ext cx="6466440" cy="481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390989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Shielded Twisted-Pair Cable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31" y="1191265"/>
            <a:ext cx="7400538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87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300" dirty="0" err="1"/>
              <a:t>Cấu</a:t>
            </a:r>
            <a:r>
              <a:rPr lang="en-US" altLang="en-US" sz="4300" dirty="0"/>
              <a:t> </a:t>
            </a:r>
            <a:r>
              <a:rPr lang="en-US" altLang="en-US" sz="4300" dirty="0" err="1"/>
              <a:t>hình</a:t>
            </a:r>
            <a:r>
              <a:rPr lang="en-US" altLang="en-US" sz="4300" dirty="0"/>
              <a:t> Single area OSPF</a:t>
            </a:r>
          </a:p>
        </p:txBody>
      </p:sp>
      <p:pic>
        <p:nvPicPr>
          <p:cNvPr id="23142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04473"/>
            <a:ext cx="7162800" cy="321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5813" name="Text Box 6"/>
          <p:cNvSpPr txBox="1">
            <a:spLocks noChangeArrowheads="1"/>
          </p:cNvSpPr>
          <p:nvPr/>
        </p:nvSpPr>
        <p:spPr bwMode="auto">
          <a:xfrm>
            <a:off x="822960" y="1305282"/>
            <a:ext cx="7315200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000" dirty="0" err="1">
                <a:latin typeface="+mn-lt"/>
              </a:rPr>
              <a:t>Khởi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động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định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tuyến</a:t>
            </a:r>
            <a:r>
              <a:rPr lang="en-US" sz="2000" dirty="0">
                <a:latin typeface="+mn-lt"/>
              </a:rPr>
              <a:t> OSPF:</a:t>
            </a:r>
          </a:p>
          <a:p>
            <a:pPr>
              <a:spcBef>
                <a:spcPct val="50000"/>
              </a:spcBef>
              <a:defRPr/>
            </a:pPr>
            <a:r>
              <a:rPr lang="en-US" sz="2000" dirty="0">
                <a:latin typeface="+mn-lt"/>
              </a:rPr>
              <a:t>Router(</a:t>
            </a:r>
            <a:r>
              <a:rPr lang="en-US" sz="2000" dirty="0" err="1">
                <a:latin typeface="+mn-lt"/>
              </a:rPr>
              <a:t>config</a:t>
            </a:r>
            <a:r>
              <a:rPr lang="en-US" sz="2000" dirty="0">
                <a:latin typeface="+mn-lt"/>
              </a:rPr>
              <a:t>)#</a:t>
            </a:r>
            <a:r>
              <a:rPr lang="en-US" sz="2000" b="1" dirty="0">
                <a:latin typeface="+mn-lt"/>
              </a:rPr>
              <a:t>router </a:t>
            </a:r>
            <a:r>
              <a:rPr lang="en-US" sz="2000" b="1" dirty="0" err="1">
                <a:latin typeface="+mn-lt"/>
              </a:rPr>
              <a:t>ospf</a:t>
            </a:r>
            <a:r>
              <a:rPr lang="en-US" sz="2000" dirty="0">
                <a:latin typeface="+mn-lt"/>
              </a:rPr>
              <a:t> </a:t>
            </a:r>
            <a:r>
              <a:rPr lang="en-US" sz="2000" i="1" dirty="0">
                <a:latin typeface="+mn-lt"/>
              </a:rPr>
              <a:t>process-id</a:t>
            </a:r>
          </a:p>
          <a:p>
            <a:pPr>
              <a:spcBef>
                <a:spcPct val="50000"/>
              </a:spcBef>
              <a:defRPr/>
            </a:pPr>
            <a:r>
              <a:rPr lang="en-US" sz="2000" dirty="0" err="1">
                <a:latin typeface="+mn-lt"/>
              </a:rPr>
              <a:t>Khai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báo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địa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chỉ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mạng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cho</a:t>
            </a:r>
            <a:r>
              <a:rPr lang="en-US" sz="2000" dirty="0">
                <a:latin typeface="+mn-lt"/>
              </a:rPr>
              <a:t> OSPF:</a:t>
            </a:r>
          </a:p>
          <a:p>
            <a:pPr>
              <a:spcBef>
                <a:spcPct val="50000"/>
              </a:spcBef>
              <a:defRPr/>
            </a:pPr>
            <a:r>
              <a:rPr lang="en-US" sz="2000" dirty="0">
                <a:latin typeface="+mn-lt"/>
              </a:rPr>
              <a:t>Router(</a:t>
            </a:r>
            <a:r>
              <a:rPr lang="en-US" sz="2000" dirty="0" err="1">
                <a:latin typeface="+mn-lt"/>
              </a:rPr>
              <a:t>config</a:t>
            </a:r>
            <a:r>
              <a:rPr lang="en-US" sz="2000" dirty="0">
                <a:latin typeface="+mn-lt"/>
              </a:rPr>
              <a:t>-router)#</a:t>
            </a:r>
            <a:r>
              <a:rPr lang="en-US" sz="2000" b="1" dirty="0">
                <a:latin typeface="+mn-lt"/>
              </a:rPr>
              <a:t>network</a:t>
            </a:r>
            <a:r>
              <a:rPr lang="en-US" sz="2000" dirty="0">
                <a:latin typeface="+mn-lt"/>
              </a:rPr>
              <a:t> </a:t>
            </a:r>
            <a:r>
              <a:rPr lang="en-US" sz="2000" i="1" dirty="0">
                <a:latin typeface="+mn-lt"/>
              </a:rPr>
              <a:t>address</a:t>
            </a:r>
            <a:r>
              <a:rPr lang="en-US" sz="2000" dirty="0">
                <a:latin typeface="+mn-lt"/>
              </a:rPr>
              <a:t> </a:t>
            </a:r>
            <a:r>
              <a:rPr lang="en-US" sz="2000" i="1" dirty="0" err="1">
                <a:latin typeface="+mn-lt"/>
              </a:rPr>
              <a:t>willcard</a:t>
            </a:r>
            <a:r>
              <a:rPr lang="en-US" sz="2000" i="1" dirty="0">
                <a:latin typeface="+mn-lt"/>
              </a:rPr>
              <a:t>-mask</a:t>
            </a:r>
            <a:r>
              <a:rPr lang="en-US" sz="2000" dirty="0">
                <a:latin typeface="+mn-lt"/>
              </a:rPr>
              <a:t> </a:t>
            </a:r>
            <a:r>
              <a:rPr lang="en-US" sz="2000" b="1" dirty="0">
                <a:latin typeface="+mn-lt"/>
              </a:rPr>
              <a:t>area</a:t>
            </a:r>
            <a:r>
              <a:rPr lang="en-US" sz="2000" dirty="0">
                <a:latin typeface="+mn-lt"/>
              </a:rPr>
              <a:t> </a:t>
            </a:r>
            <a:r>
              <a:rPr lang="en-US" sz="2000" i="1" dirty="0">
                <a:latin typeface="+mn-lt"/>
              </a:rPr>
              <a:t>area-id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6325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3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Cấu</a:t>
            </a:r>
            <a:r>
              <a:rPr lang="en-US" altLang="en-US" sz="43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en-US" sz="43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hình</a:t>
            </a:r>
            <a:r>
              <a:rPr lang="en-US" altLang="en-US" sz="43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OSPF </a:t>
            </a:r>
            <a:r>
              <a:rPr lang="en-US" altLang="en-US" sz="43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đơn</a:t>
            </a:r>
            <a:r>
              <a:rPr lang="en-US" altLang="en-US" sz="43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en-US" sz="43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vùng</a:t>
            </a:r>
            <a:endParaRPr lang="en-US" altLang="en-US" sz="2800" dirty="0"/>
          </a:p>
        </p:txBody>
      </p:sp>
      <p:grpSp>
        <p:nvGrpSpPr>
          <p:cNvPr id="232452" name="Group 4"/>
          <p:cNvGrpSpPr>
            <a:grpSpLocks/>
          </p:cNvGrpSpPr>
          <p:nvPr/>
        </p:nvGrpSpPr>
        <p:grpSpPr bwMode="auto">
          <a:xfrm>
            <a:off x="2209800" y="1676400"/>
            <a:ext cx="4713288" cy="2405063"/>
            <a:chOff x="1152" y="981"/>
            <a:chExt cx="2969" cy="1515"/>
          </a:xfrm>
        </p:grpSpPr>
        <p:sp>
          <p:nvSpPr>
            <p:cNvPr id="232479" name="Text Box 5"/>
            <p:cNvSpPr txBox="1">
              <a:spLocks noChangeArrowheads="1"/>
            </p:cNvSpPr>
            <p:nvPr/>
          </p:nvSpPr>
          <p:spPr bwMode="auto">
            <a:xfrm>
              <a:off x="2304" y="1344"/>
              <a:ext cx="47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/>
              <a:r>
                <a:rPr lang="en-US" altLang="en-US" b="1">
                  <a:latin typeface="Arial" charset="0"/>
                </a:rPr>
                <a:t>R2</a:t>
              </a:r>
            </a:p>
          </p:txBody>
        </p:sp>
        <p:pic>
          <p:nvPicPr>
            <p:cNvPr id="232480" name="Picture 6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2" y="1008"/>
              <a:ext cx="522" cy="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2481" name="Picture 7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744"/>
              <a:ext cx="372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2482" name="Picture 8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" y="1728"/>
              <a:ext cx="420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2483" name="Text Box 9"/>
            <p:cNvSpPr txBox="1">
              <a:spLocks noChangeArrowheads="1"/>
            </p:cNvSpPr>
            <p:nvPr/>
          </p:nvSpPr>
          <p:spPr bwMode="auto">
            <a:xfrm>
              <a:off x="1152" y="1536"/>
              <a:ext cx="44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/>
              <a:r>
                <a:rPr lang="en-US" altLang="en-US" b="1">
                  <a:latin typeface="Arial" charset="0"/>
                </a:rPr>
                <a:t>R1</a:t>
              </a:r>
            </a:p>
          </p:txBody>
        </p:sp>
        <p:sp>
          <p:nvSpPr>
            <p:cNvPr id="232484" name="Text Box 10"/>
            <p:cNvSpPr txBox="1">
              <a:spLocks noChangeArrowheads="1"/>
            </p:cNvSpPr>
            <p:nvPr/>
          </p:nvSpPr>
          <p:spPr bwMode="auto">
            <a:xfrm>
              <a:off x="3552" y="1536"/>
              <a:ext cx="44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/>
              <a:r>
                <a:rPr lang="en-US" altLang="en-US" b="1">
                  <a:latin typeface="Arial" charset="0"/>
                </a:rPr>
                <a:t>R3</a:t>
              </a:r>
            </a:p>
          </p:txBody>
        </p:sp>
        <p:cxnSp>
          <p:nvCxnSpPr>
            <p:cNvPr id="232485" name="AutoShape 11"/>
            <p:cNvCxnSpPr>
              <a:cxnSpLocks noChangeShapeType="1"/>
            </p:cNvCxnSpPr>
            <p:nvPr/>
          </p:nvCxnSpPr>
          <p:spPr bwMode="auto">
            <a:xfrm>
              <a:off x="2784" y="1163"/>
              <a:ext cx="816" cy="719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486" name="AutoShape 12"/>
            <p:cNvCxnSpPr>
              <a:cxnSpLocks noChangeShapeType="1"/>
            </p:cNvCxnSpPr>
            <p:nvPr/>
          </p:nvCxnSpPr>
          <p:spPr bwMode="auto">
            <a:xfrm rot="10800000" flipV="1">
              <a:off x="1572" y="1163"/>
              <a:ext cx="690" cy="76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2487" name="Line 13"/>
            <p:cNvSpPr>
              <a:spLocks noChangeShapeType="1"/>
            </p:cNvSpPr>
            <p:nvPr/>
          </p:nvSpPr>
          <p:spPr bwMode="auto">
            <a:xfrm>
              <a:off x="1392" y="201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488" name="Line 14"/>
            <p:cNvSpPr>
              <a:spLocks noChangeShapeType="1"/>
            </p:cNvSpPr>
            <p:nvPr/>
          </p:nvSpPr>
          <p:spPr bwMode="auto">
            <a:xfrm>
              <a:off x="3840" y="201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489" name="Text Box 15"/>
            <p:cNvSpPr txBox="1">
              <a:spLocks noChangeArrowheads="1"/>
            </p:cNvSpPr>
            <p:nvPr/>
          </p:nvSpPr>
          <p:spPr bwMode="auto">
            <a:xfrm>
              <a:off x="2043" y="981"/>
              <a:ext cx="23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/>
              <a:r>
                <a:rPr lang="en-US" altLang="en-US" sz="1200" b="1">
                  <a:latin typeface="Arial" charset="0"/>
                </a:rPr>
                <a:t>S0</a:t>
              </a:r>
            </a:p>
          </p:txBody>
        </p:sp>
        <p:sp>
          <p:nvSpPr>
            <p:cNvPr id="232490" name="Text Box 16"/>
            <p:cNvSpPr txBox="1">
              <a:spLocks noChangeArrowheads="1"/>
            </p:cNvSpPr>
            <p:nvPr/>
          </p:nvSpPr>
          <p:spPr bwMode="auto">
            <a:xfrm>
              <a:off x="2736" y="1008"/>
              <a:ext cx="23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/>
              <a:r>
                <a:rPr lang="en-US" altLang="en-US" sz="1200" b="1">
                  <a:latin typeface="Arial" charset="0"/>
                </a:rPr>
                <a:t>S1</a:t>
              </a:r>
            </a:p>
          </p:txBody>
        </p:sp>
        <p:sp>
          <p:nvSpPr>
            <p:cNvPr id="232491" name="Text Box 17"/>
            <p:cNvSpPr txBox="1">
              <a:spLocks noChangeArrowheads="1"/>
            </p:cNvSpPr>
            <p:nvPr/>
          </p:nvSpPr>
          <p:spPr bwMode="auto">
            <a:xfrm>
              <a:off x="1440" y="2016"/>
              <a:ext cx="23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/>
              <a:r>
                <a:rPr lang="en-US" altLang="en-US" sz="1200" b="1">
                  <a:latin typeface="Arial" charset="0"/>
                </a:rPr>
                <a:t>E0</a:t>
              </a:r>
            </a:p>
          </p:txBody>
        </p:sp>
        <p:sp>
          <p:nvSpPr>
            <p:cNvPr id="232492" name="Text Box 18"/>
            <p:cNvSpPr txBox="1">
              <a:spLocks noChangeArrowheads="1"/>
            </p:cNvSpPr>
            <p:nvPr/>
          </p:nvSpPr>
          <p:spPr bwMode="auto">
            <a:xfrm>
              <a:off x="3408" y="1680"/>
              <a:ext cx="23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/>
              <a:r>
                <a:rPr lang="en-US" altLang="en-US" sz="1200" b="1">
                  <a:latin typeface="Arial" charset="0"/>
                </a:rPr>
                <a:t>S0</a:t>
              </a:r>
            </a:p>
          </p:txBody>
        </p:sp>
        <p:sp>
          <p:nvSpPr>
            <p:cNvPr id="232493" name="Text Box 19"/>
            <p:cNvSpPr txBox="1">
              <a:spLocks noChangeArrowheads="1"/>
            </p:cNvSpPr>
            <p:nvPr/>
          </p:nvSpPr>
          <p:spPr bwMode="auto">
            <a:xfrm>
              <a:off x="3888" y="1968"/>
              <a:ext cx="23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/>
              <a:r>
                <a:rPr lang="en-US" altLang="en-US" sz="1200" b="1">
                  <a:latin typeface="Arial" charset="0"/>
                </a:rPr>
                <a:t>E0</a:t>
              </a:r>
            </a:p>
          </p:txBody>
        </p:sp>
        <p:sp>
          <p:nvSpPr>
            <p:cNvPr id="232494" name="Text Box 20"/>
            <p:cNvSpPr txBox="1">
              <a:spLocks noChangeArrowheads="1"/>
            </p:cNvSpPr>
            <p:nvPr/>
          </p:nvSpPr>
          <p:spPr bwMode="auto">
            <a:xfrm>
              <a:off x="1536" y="1776"/>
              <a:ext cx="23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/>
              <a:r>
                <a:rPr lang="en-US" altLang="en-US" sz="1200" b="1">
                  <a:latin typeface="Arial" charset="0"/>
                </a:rPr>
                <a:t>S0</a:t>
              </a:r>
            </a:p>
          </p:txBody>
        </p:sp>
        <p:sp>
          <p:nvSpPr>
            <p:cNvPr id="232495" name="Line 21"/>
            <p:cNvSpPr>
              <a:spLocks noChangeShapeType="1"/>
            </p:cNvSpPr>
            <p:nvPr/>
          </p:nvSpPr>
          <p:spPr bwMode="auto">
            <a:xfrm>
              <a:off x="1248" y="249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496" name="Line 22"/>
            <p:cNvSpPr>
              <a:spLocks noChangeShapeType="1"/>
            </p:cNvSpPr>
            <p:nvPr/>
          </p:nvSpPr>
          <p:spPr bwMode="auto">
            <a:xfrm>
              <a:off x="3744" y="249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2453" name="Text Box 23"/>
          <p:cNvSpPr txBox="1">
            <a:spLocks noChangeArrowheads="1"/>
          </p:cNvSpPr>
          <p:nvPr/>
        </p:nvSpPr>
        <p:spPr bwMode="auto">
          <a:xfrm>
            <a:off x="1339850" y="3276600"/>
            <a:ext cx="1144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600" b="1">
                <a:latin typeface="Arial" charset="0"/>
              </a:rPr>
              <a:t>200.0.0.17</a:t>
            </a:r>
          </a:p>
        </p:txBody>
      </p:sp>
      <p:sp>
        <p:nvSpPr>
          <p:cNvPr id="232454" name="Text Box 24"/>
          <p:cNvSpPr txBox="1">
            <a:spLocks noChangeArrowheads="1"/>
          </p:cNvSpPr>
          <p:nvPr/>
        </p:nvSpPr>
        <p:spPr bwMode="auto">
          <a:xfrm>
            <a:off x="3068638" y="2895600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600" b="1">
                <a:latin typeface="Arial" charset="0"/>
              </a:rPr>
              <a:t>200.0.0.9</a:t>
            </a:r>
          </a:p>
        </p:txBody>
      </p:sp>
      <p:sp>
        <p:nvSpPr>
          <p:cNvPr id="232455" name="Text Box 25"/>
          <p:cNvSpPr txBox="1">
            <a:spLocks noChangeArrowheads="1"/>
          </p:cNvSpPr>
          <p:nvPr/>
        </p:nvSpPr>
        <p:spPr bwMode="auto">
          <a:xfrm>
            <a:off x="2895600" y="1981200"/>
            <a:ext cx="1144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600" b="1">
                <a:latin typeface="Arial" charset="0"/>
              </a:rPr>
              <a:t>200.0.0.10</a:t>
            </a:r>
          </a:p>
        </p:txBody>
      </p:sp>
      <p:sp>
        <p:nvSpPr>
          <p:cNvPr id="232456" name="Text Box 26"/>
          <p:cNvSpPr txBox="1">
            <a:spLocks noChangeArrowheads="1"/>
          </p:cNvSpPr>
          <p:nvPr/>
        </p:nvSpPr>
        <p:spPr bwMode="auto">
          <a:xfrm>
            <a:off x="4537075" y="1981200"/>
            <a:ext cx="1144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600" b="1">
                <a:latin typeface="Arial" charset="0"/>
              </a:rPr>
              <a:t>200.0.0.13</a:t>
            </a:r>
          </a:p>
        </p:txBody>
      </p:sp>
      <p:sp>
        <p:nvSpPr>
          <p:cNvPr id="232457" name="Text Box 27"/>
          <p:cNvSpPr txBox="1">
            <a:spLocks noChangeArrowheads="1"/>
          </p:cNvSpPr>
          <p:nvPr/>
        </p:nvSpPr>
        <p:spPr bwMode="auto">
          <a:xfrm>
            <a:off x="4953000" y="3048000"/>
            <a:ext cx="1300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600" b="1">
                <a:latin typeface="Arial" charset="0"/>
              </a:rPr>
              <a:t>200.0.0.14</a:t>
            </a:r>
          </a:p>
        </p:txBody>
      </p:sp>
      <p:sp>
        <p:nvSpPr>
          <p:cNvPr id="232458" name="Text Box 28"/>
          <p:cNvSpPr txBox="1">
            <a:spLocks noChangeArrowheads="1"/>
          </p:cNvSpPr>
          <p:nvPr/>
        </p:nvSpPr>
        <p:spPr bwMode="auto">
          <a:xfrm>
            <a:off x="6858000" y="3048000"/>
            <a:ext cx="1295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600" b="1">
                <a:latin typeface="Arial" charset="0"/>
              </a:rPr>
              <a:t>200.0.0.33</a:t>
            </a:r>
          </a:p>
        </p:txBody>
      </p:sp>
      <p:sp>
        <p:nvSpPr>
          <p:cNvPr id="232459" name="Text Box 29"/>
          <p:cNvSpPr txBox="1">
            <a:spLocks noChangeArrowheads="1"/>
          </p:cNvSpPr>
          <p:nvPr/>
        </p:nvSpPr>
        <p:spPr bwMode="auto">
          <a:xfrm>
            <a:off x="2743200" y="3733800"/>
            <a:ext cx="1144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600" b="1">
                <a:latin typeface="Arial" charset="0"/>
              </a:rPr>
              <a:t>200.0.0.18</a:t>
            </a:r>
          </a:p>
        </p:txBody>
      </p:sp>
      <p:sp>
        <p:nvSpPr>
          <p:cNvPr id="232460" name="Text Box 30"/>
          <p:cNvSpPr txBox="1">
            <a:spLocks noChangeArrowheads="1"/>
          </p:cNvSpPr>
          <p:nvPr/>
        </p:nvSpPr>
        <p:spPr bwMode="auto">
          <a:xfrm>
            <a:off x="6858000" y="3733800"/>
            <a:ext cx="1144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600" b="1">
                <a:latin typeface="Arial" charset="0"/>
              </a:rPr>
              <a:t>200.0.0.34</a:t>
            </a:r>
          </a:p>
        </p:txBody>
      </p:sp>
      <p:sp>
        <p:nvSpPr>
          <p:cNvPr id="232461" name="Text Box 31"/>
          <p:cNvSpPr txBox="1">
            <a:spLocks noChangeArrowheads="1"/>
          </p:cNvSpPr>
          <p:nvPr/>
        </p:nvSpPr>
        <p:spPr bwMode="auto">
          <a:xfrm>
            <a:off x="685800" y="3657600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400" b="1">
                <a:solidFill>
                  <a:srgbClr val="FF8001"/>
                </a:solidFill>
                <a:latin typeface="Arial" charset="0"/>
              </a:rPr>
              <a:t>255.255.255.240</a:t>
            </a:r>
            <a:r>
              <a:rPr lang="en-US" altLang="en-US" sz="1600" b="1">
                <a:solidFill>
                  <a:srgbClr val="FF8001"/>
                </a:solidFill>
                <a:latin typeface="Arial" charset="0"/>
              </a:rPr>
              <a:t> </a:t>
            </a:r>
          </a:p>
        </p:txBody>
      </p:sp>
      <p:sp>
        <p:nvSpPr>
          <p:cNvPr id="232462" name="Text Box 32"/>
          <p:cNvSpPr txBox="1">
            <a:spLocks noChangeArrowheads="1"/>
          </p:cNvSpPr>
          <p:nvPr/>
        </p:nvSpPr>
        <p:spPr bwMode="auto">
          <a:xfrm>
            <a:off x="1600200" y="2362200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400" b="1">
                <a:solidFill>
                  <a:srgbClr val="FF8001"/>
                </a:solidFill>
                <a:latin typeface="Arial" charset="0"/>
              </a:rPr>
              <a:t>255.255.255.252</a:t>
            </a:r>
            <a:r>
              <a:rPr lang="en-US" altLang="en-US" sz="1600" b="1">
                <a:solidFill>
                  <a:srgbClr val="FF8001"/>
                </a:solidFill>
                <a:latin typeface="Arial" charset="0"/>
              </a:rPr>
              <a:t> </a:t>
            </a:r>
          </a:p>
        </p:txBody>
      </p:sp>
      <p:sp>
        <p:nvSpPr>
          <p:cNvPr id="232463" name="Text Box 33"/>
          <p:cNvSpPr txBox="1">
            <a:spLocks noChangeArrowheads="1"/>
          </p:cNvSpPr>
          <p:nvPr/>
        </p:nvSpPr>
        <p:spPr bwMode="auto">
          <a:xfrm>
            <a:off x="5562600" y="2286000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400" b="1">
                <a:solidFill>
                  <a:srgbClr val="FF8001"/>
                </a:solidFill>
                <a:latin typeface="Arial" charset="0"/>
              </a:rPr>
              <a:t>255.255.255.252</a:t>
            </a:r>
            <a:r>
              <a:rPr lang="en-US" altLang="en-US" sz="1600" b="1">
                <a:solidFill>
                  <a:srgbClr val="FF8001"/>
                </a:solidFill>
                <a:latin typeface="Arial" charset="0"/>
              </a:rPr>
              <a:t> </a:t>
            </a:r>
          </a:p>
        </p:txBody>
      </p:sp>
      <p:sp>
        <p:nvSpPr>
          <p:cNvPr id="232464" name="Text Box 34"/>
          <p:cNvSpPr txBox="1">
            <a:spLocks noChangeArrowheads="1"/>
          </p:cNvSpPr>
          <p:nvPr/>
        </p:nvSpPr>
        <p:spPr bwMode="auto">
          <a:xfrm>
            <a:off x="6781800" y="3429000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sz="1400" b="1">
                <a:solidFill>
                  <a:srgbClr val="FF8001"/>
                </a:solidFill>
                <a:latin typeface="Arial" charset="0"/>
              </a:rPr>
              <a:t>255.255.255.224</a:t>
            </a:r>
            <a:r>
              <a:rPr lang="en-US" altLang="en-US" sz="1600" b="1">
                <a:solidFill>
                  <a:srgbClr val="FF8001"/>
                </a:solidFill>
                <a:latin typeface="Arial" charset="0"/>
              </a:rPr>
              <a:t> </a:t>
            </a:r>
          </a:p>
        </p:txBody>
      </p:sp>
      <p:sp>
        <p:nvSpPr>
          <p:cNvPr id="232465" name="Text Box 35"/>
          <p:cNvSpPr txBox="1">
            <a:spLocks noChangeArrowheads="1"/>
          </p:cNvSpPr>
          <p:nvPr/>
        </p:nvSpPr>
        <p:spPr bwMode="auto">
          <a:xfrm>
            <a:off x="152400" y="5105400"/>
            <a:ext cx="4495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/>
            <a:r>
              <a:rPr lang="en-US" altLang="en-US" sz="1200"/>
              <a:t>R1#</a:t>
            </a:r>
            <a:r>
              <a:rPr lang="en-US" altLang="en-US" sz="1200" b="1"/>
              <a:t>config t</a:t>
            </a:r>
            <a:endParaRPr lang="en-US" altLang="en-US" sz="1200"/>
          </a:p>
          <a:p>
            <a:pPr algn="just" eaLnBrk="1" hangingPunct="1"/>
            <a:r>
              <a:rPr lang="en-US" altLang="en-US" sz="1200"/>
              <a:t>Enter configuration commands, one per line. End with CNTL/Z.</a:t>
            </a:r>
          </a:p>
          <a:p>
            <a:pPr algn="just" eaLnBrk="1" hangingPunct="1"/>
            <a:r>
              <a:rPr lang="en-US" altLang="en-US" sz="1200"/>
              <a:t>R1(config)#</a:t>
            </a:r>
            <a:r>
              <a:rPr lang="en-US" altLang="en-US" sz="1200" b="1"/>
              <a:t>router ospf 1</a:t>
            </a:r>
            <a:endParaRPr lang="en-US" altLang="en-US" sz="1200"/>
          </a:p>
          <a:p>
            <a:pPr algn="just" eaLnBrk="1" hangingPunct="1"/>
            <a:r>
              <a:rPr lang="en-US" altLang="en-US" sz="1200"/>
              <a:t>R1(config-router)#</a:t>
            </a:r>
            <a:r>
              <a:rPr lang="en-US" altLang="en-US" sz="1200" b="1"/>
              <a:t>network 200.0.0.16    0.0.0.15   area 0</a:t>
            </a:r>
            <a:endParaRPr lang="en-US" altLang="en-US" sz="1200"/>
          </a:p>
          <a:p>
            <a:pPr algn="just" eaLnBrk="1" hangingPunct="1"/>
            <a:r>
              <a:rPr lang="en-US" altLang="en-US" sz="1200"/>
              <a:t>R1(config-router)#</a:t>
            </a:r>
            <a:r>
              <a:rPr lang="en-US" altLang="en-US" sz="1200" b="1"/>
              <a:t>network 200.0.0. 8     0.0.0.3     area 0</a:t>
            </a:r>
            <a:r>
              <a:rPr lang="en-US" altLang="en-US" sz="1200"/>
              <a:t> </a:t>
            </a:r>
          </a:p>
          <a:p>
            <a:pPr algn="just" eaLnBrk="1" hangingPunct="1"/>
            <a:r>
              <a:rPr lang="en-US" altLang="en-US" sz="1200"/>
              <a:t>R1(config-router)#</a:t>
            </a:r>
            <a:r>
              <a:rPr lang="en-US" altLang="en-US" sz="1200" b="1"/>
              <a:t>^Z</a:t>
            </a:r>
          </a:p>
        </p:txBody>
      </p:sp>
      <p:grpSp>
        <p:nvGrpSpPr>
          <p:cNvPr id="232466" name="Group 36"/>
          <p:cNvGrpSpPr>
            <a:grpSpLocks/>
          </p:cNvGrpSpPr>
          <p:nvPr/>
        </p:nvGrpSpPr>
        <p:grpSpPr bwMode="auto">
          <a:xfrm>
            <a:off x="2209800" y="3886200"/>
            <a:ext cx="647700" cy="585788"/>
            <a:chOff x="768" y="2352"/>
            <a:chExt cx="408" cy="369"/>
          </a:xfrm>
        </p:grpSpPr>
        <p:pic>
          <p:nvPicPr>
            <p:cNvPr id="232477" name="Picture 37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2352"/>
              <a:ext cx="408" cy="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2478" name="Text Box 38"/>
            <p:cNvSpPr txBox="1">
              <a:spLocks noChangeArrowheads="1"/>
            </p:cNvSpPr>
            <p:nvPr/>
          </p:nvSpPr>
          <p:spPr bwMode="auto">
            <a:xfrm>
              <a:off x="844" y="2361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/>
              <a:r>
                <a:rPr lang="en-US" altLang="en-US">
                  <a:latin typeface="Arial" charset="0"/>
                </a:rPr>
                <a:t>A</a:t>
              </a:r>
            </a:p>
          </p:txBody>
        </p:sp>
      </p:grpSp>
      <p:grpSp>
        <p:nvGrpSpPr>
          <p:cNvPr id="232467" name="Group 39"/>
          <p:cNvGrpSpPr>
            <a:grpSpLocks/>
          </p:cNvGrpSpPr>
          <p:nvPr/>
        </p:nvGrpSpPr>
        <p:grpSpPr bwMode="auto">
          <a:xfrm>
            <a:off x="6172200" y="3886200"/>
            <a:ext cx="647700" cy="685800"/>
            <a:chOff x="4032" y="2304"/>
            <a:chExt cx="408" cy="432"/>
          </a:xfrm>
        </p:grpSpPr>
        <p:pic>
          <p:nvPicPr>
            <p:cNvPr id="232475" name="Picture 40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2304"/>
              <a:ext cx="408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2476" name="Text Box 41"/>
            <p:cNvSpPr txBox="1">
              <a:spLocks noChangeArrowheads="1"/>
            </p:cNvSpPr>
            <p:nvPr/>
          </p:nvSpPr>
          <p:spPr bwMode="auto">
            <a:xfrm>
              <a:off x="4127" y="2375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/>
              <a:r>
                <a:rPr lang="en-US" altLang="en-US">
                  <a:latin typeface="Arial" charset="0"/>
                </a:rPr>
                <a:t>B</a:t>
              </a:r>
            </a:p>
          </p:txBody>
        </p:sp>
      </p:grpSp>
      <p:sp>
        <p:nvSpPr>
          <p:cNvPr id="232468" name="Text Box 42"/>
          <p:cNvSpPr txBox="1">
            <a:spLocks noChangeArrowheads="1"/>
          </p:cNvSpPr>
          <p:nvPr/>
        </p:nvSpPr>
        <p:spPr bwMode="auto">
          <a:xfrm>
            <a:off x="4648200" y="4953000"/>
            <a:ext cx="4648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/>
            <a:r>
              <a:rPr lang="en-US" altLang="en-US" sz="1200"/>
              <a:t>R3#</a:t>
            </a:r>
            <a:r>
              <a:rPr lang="en-US" altLang="en-US" sz="1200" b="1"/>
              <a:t>config t</a:t>
            </a:r>
            <a:endParaRPr lang="en-US" altLang="en-US" sz="1200"/>
          </a:p>
          <a:p>
            <a:pPr algn="just" eaLnBrk="1" hangingPunct="1"/>
            <a:r>
              <a:rPr lang="en-US" altLang="en-US" sz="1200"/>
              <a:t>Enter configuration commands, one per line. End with CNTL/Z.</a:t>
            </a:r>
          </a:p>
          <a:p>
            <a:pPr algn="just" eaLnBrk="1" hangingPunct="1"/>
            <a:r>
              <a:rPr lang="en-US" altLang="en-US" sz="1200"/>
              <a:t>R3(config)#</a:t>
            </a:r>
            <a:r>
              <a:rPr lang="en-US" altLang="en-US" sz="1200" b="1"/>
              <a:t>router ospf 1</a:t>
            </a:r>
            <a:endParaRPr lang="en-US" altLang="en-US" sz="1200"/>
          </a:p>
          <a:p>
            <a:pPr algn="just" eaLnBrk="1" hangingPunct="1"/>
            <a:r>
              <a:rPr lang="en-US" altLang="en-US" sz="1200"/>
              <a:t>R3(config-router)#</a:t>
            </a:r>
            <a:r>
              <a:rPr lang="en-US" altLang="en-US" sz="1200" b="1"/>
              <a:t>network 200.0.0. 32    0.0.0.31   area 0</a:t>
            </a:r>
            <a:endParaRPr lang="en-US" altLang="en-US" sz="1200"/>
          </a:p>
          <a:p>
            <a:pPr algn="just" eaLnBrk="1" hangingPunct="1"/>
            <a:r>
              <a:rPr lang="en-US" altLang="en-US" sz="1200"/>
              <a:t>R3(config-router)#</a:t>
            </a:r>
            <a:r>
              <a:rPr lang="en-US" altLang="en-US" sz="1200" b="1"/>
              <a:t>network 200.0.0. 12     0.0.0.3     area 0</a:t>
            </a:r>
            <a:r>
              <a:rPr lang="en-US" altLang="en-US" sz="1200"/>
              <a:t> </a:t>
            </a:r>
          </a:p>
          <a:p>
            <a:pPr algn="just" eaLnBrk="1" hangingPunct="1"/>
            <a:r>
              <a:rPr lang="en-US" altLang="en-US" sz="1200"/>
              <a:t>R3(config-router)#</a:t>
            </a:r>
            <a:r>
              <a:rPr lang="en-US" altLang="en-US" sz="1200" b="1"/>
              <a:t>^Z</a:t>
            </a:r>
          </a:p>
        </p:txBody>
      </p:sp>
      <p:sp>
        <p:nvSpPr>
          <p:cNvPr id="232469" name="Text Box 43"/>
          <p:cNvSpPr txBox="1">
            <a:spLocks noChangeArrowheads="1"/>
          </p:cNvSpPr>
          <p:nvPr/>
        </p:nvSpPr>
        <p:spPr bwMode="auto">
          <a:xfrm>
            <a:off x="5791200" y="6324600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12 - 15</a:t>
            </a:r>
          </a:p>
        </p:txBody>
      </p:sp>
      <p:sp>
        <p:nvSpPr>
          <p:cNvPr id="232470" name="Line 44"/>
          <p:cNvSpPr>
            <a:spLocks noChangeShapeType="1"/>
          </p:cNvSpPr>
          <p:nvPr/>
        </p:nvSpPr>
        <p:spPr bwMode="auto">
          <a:xfrm flipV="1">
            <a:off x="6705600" y="6096000"/>
            <a:ext cx="685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2471" name="AutoShape 45"/>
          <p:cNvSpPr>
            <a:spLocks/>
          </p:cNvSpPr>
          <p:nvPr/>
        </p:nvSpPr>
        <p:spPr bwMode="auto">
          <a:xfrm rot="-5400000">
            <a:off x="7453312" y="5191126"/>
            <a:ext cx="180975" cy="1600200"/>
          </a:xfrm>
          <a:prstGeom prst="leftBrace">
            <a:avLst>
              <a:gd name="adj1" fmla="val 73684"/>
              <a:gd name="adj2" fmla="val 501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2472" name="AutoShape 47"/>
          <p:cNvSpPr>
            <a:spLocks/>
          </p:cNvSpPr>
          <p:nvPr/>
        </p:nvSpPr>
        <p:spPr bwMode="auto">
          <a:xfrm rot="5400000" flipV="1">
            <a:off x="7458075" y="4672013"/>
            <a:ext cx="180975" cy="1600200"/>
          </a:xfrm>
          <a:prstGeom prst="leftBrace">
            <a:avLst>
              <a:gd name="adj1" fmla="val 73684"/>
              <a:gd name="adj2" fmla="val 50991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2473" name="Text Box 48"/>
          <p:cNvSpPr txBox="1">
            <a:spLocks noChangeArrowheads="1"/>
          </p:cNvSpPr>
          <p:nvPr/>
        </p:nvSpPr>
        <p:spPr bwMode="auto">
          <a:xfrm>
            <a:off x="7086600" y="4572000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32 - 63</a:t>
            </a:r>
          </a:p>
        </p:txBody>
      </p:sp>
      <p:sp>
        <p:nvSpPr>
          <p:cNvPr id="232474" name="Line 49"/>
          <p:cNvSpPr>
            <a:spLocks noChangeShapeType="1"/>
          </p:cNvSpPr>
          <p:nvPr/>
        </p:nvSpPr>
        <p:spPr bwMode="auto">
          <a:xfrm>
            <a:off x="7543800" y="48768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5627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300" dirty="0" err="1"/>
              <a:t>Thay</a:t>
            </a:r>
            <a:r>
              <a:rPr lang="en-US" altLang="en-US" sz="4300" dirty="0"/>
              <a:t> </a:t>
            </a:r>
            <a:r>
              <a:rPr lang="en-US" altLang="en-US" sz="4300" dirty="0" err="1"/>
              <a:t>đổi</a:t>
            </a:r>
            <a:r>
              <a:rPr lang="en-US" altLang="en-US" sz="4300" dirty="0"/>
              <a:t> </a:t>
            </a:r>
            <a:r>
              <a:rPr lang="en-US" altLang="en-US" sz="4300" dirty="0" err="1"/>
              <a:t>giá</a:t>
            </a:r>
            <a:r>
              <a:rPr lang="en-US" altLang="en-US" sz="4300" dirty="0"/>
              <a:t> </a:t>
            </a:r>
            <a:r>
              <a:rPr lang="en-US" altLang="en-US" sz="4300" dirty="0" err="1"/>
              <a:t>trị</a:t>
            </a:r>
            <a:r>
              <a:rPr lang="en-US" altLang="en-US" sz="4300" dirty="0"/>
              <a:t> chi </a:t>
            </a:r>
            <a:r>
              <a:rPr lang="en-US" altLang="en-US" sz="4300" dirty="0" err="1"/>
              <a:t>phí</a:t>
            </a:r>
            <a:r>
              <a:rPr lang="en-US" altLang="en-US" sz="4300" dirty="0"/>
              <a:t> </a:t>
            </a:r>
            <a:r>
              <a:rPr lang="en-US" altLang="en-US" sz="4300" dirty="0" err="1"/>
              <a:t>của</a:t>
            </a:r>
            <a:r>
              <a:rPr lang="en-US" altLang="en-US" sz="4300" dirty="0"/>
              <a:t> OSPF</a:t>
            </a:r>
          </a:p>
        </p:txBody>
      </p:sp>
      <p:sp>
        <p:nvSpPr>
          <p:cNvPr id="380932" name="Text Box 3"/>
          <p:cNvSpPr txBox="1">
            <a:spLocks noChangeArrowheads="1"/>
          </p:cNvSpPr>
          <p:nvPr/>
        </p:nvSpPr>
        <p:spPr bwMode="auto">
          <a:xfrm>
            <a:off x="790303" y="1371600"/>
            <a:ext cx="73152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400" dirty="0" err="1">
                <a:latin typeface="+mn-lt"/>
              </a:rPr>
              <a:t>Thay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đổi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trị</a:t>
            </a:r>
            <a:r>
              <a:rPr lang="en-US" sz="2400" dirty="0">
                <a:latin typeface="+mn-lt"/>
              </a:rPr>
              <a:t> chi </a:t>
            </a:r>
            <a:r>
              <a:rPr lang="en-US" sz="2400" dirty="0" err="1">
                <a:latin typeface="+mn-lt"/>
              </a:rPr>
              <a:t>phí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cho</a:t>
            </a:r>
            <a:r>
              <a:rPr lang="en-US" sz="2400" dirty="0">
                <a:latin typeface="+mn-lt"/>
              </a:rPr>
              <a:t> OSPF:</a:t>
            </a:r>
          </a:p>
          <a:p>
            <a:pPr>
              <a:spcBef>
                <a:spcPct val="50000"/>
              </a:spcBef>
              <a:defRPr/>
            </a:pPr>
            <a:r>
              <a:rPr lang="en-US" sz="2400" dirty="0">
                <a:latin typeface="+mn-lt"/>
              </a:rPr>
              <a:t>Router(</a:t>
            </a:r>
            <a:r>
              <a:rPr lang="en-US" sz="2400" dirty="0" err="1">
                <a:latin typeface="+mn-lt"/>
              </a:rPr>
              <a:t>config</a:t>
            </a:r>
            <a:r>
              <a:rPr lang="en-US" sz="2400" dirty="0">
                <a:latin typeface="+mn-lt"/>
              </a:rPr>
              <a:t>)#</a:t>
            </a:r>
            <a:r>
              <a:rPr lang="en-US" sz="2400" b="1" dirty="0">
                <a:latin typeface="+mn-lt"/>
              </a:rPr>
              <a:t>interface serial</a:t>
            </a:r>
            <a:r>
              <a:rPr lang="en-US" sz="2400" dirty="0">
                <a:latin typeface="+mn-lt"/>
              </a:rPr>
              <a:t> </a:t>
            </a:r>
            <a:r>
              <a:rPr lang="en-US" sz="2400" i="1" dirty="0">
                <a:latin typeface="+mn-lt"/>
              </a:rPr>
              <a:t>0/0</a:t>
            </a:r>
          </a:p>
          <a:p>
            <a:pPr>
              <a:spcBef>
                <a:spcPct val="50000"/>
              </a:spcBef>
              <a:defRPr/>
            </a:pPr>
            <a:r>
              <a:rPr lang="en-US" sz="2400" dirty="0">
                <a:latin typeface="+mn-lt"/>
              </a:rPr>
              <a:t>Router(</a:t>
            </a:r>
            <a:r>
              <a:rPr lang="en-US" sz="2400" dirty="0" err="1">
                <a:latin typeface="+mn-lt"/>
              </a:rPr>
              <a:t>config</a:t>
            </a:r>
            <a:r>
              <a:rPr lang="en-US" sz="2400" dirty="0">
                <a:latin typeface="+mn-lt"/>
              </a:rPr>
              <a:t>-if)#</a:t>
            </a:r>
            <a:r>
              <a:rPr lang="en-US" sz="2400" b="1" dirty="0">
                <a:latin typeface="+mn-lt"/>
              </a:rPr>
              <a:t>bandwidth</a:t>
            </a:r>
            <a:r>
              <a:rPr lang="en-US" sz="2400" dirty="0">
                <a:latin typeface="+mn-lt"/>
              </a:rPr>
              <a:t> </a:t>
            </a:r>
            <a:r>
              <a:rPr lang="en-US" sz="2400" i="1" dirty="0">
                <a:latin typeface="+mn-lt"/>
              </a:rPr>
              <a:t>64</a:t>
            </a:r>
            <a:r>
              <a:rPr lang="en-US" sz="2400" dirty="0">
                <a:latin typeface="+mn-lt"/>
              </a:rPr>
              <a:t> </a:t>
            </a:r>
            <a:endParaRPr lang="en-US" sz="2400" i="1" dirty="0">
              <a:latin typeface="+mn-lt"/>
            </a:endParaRPr>
          </a:p>
        </p:txBody>
      </p:sp>
      <p:pic>
        <p:nvPicPr>
          <p:cNvPr id="2365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3" y="3026099"/>
            <a:ext cx="7783512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5746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1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7" cy="1157287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300" dirty="0"/>
              <a:t>OSPF </a:t>
            </a:r>
            <a:r>
              <a:rPr lang="en-US" altLang="en-US" sz="4300" dirty="0" err="1"/>
              <a:t>thực</a:t>
            </a:r>
            <a:r>
              <a:rPr lang="en-US" altLang="en-US" sz="4300" dirty="0"/>
              <a:t> </a:t>
            </a:r>
            <a:r>
              <a:rPr lang="en-US" altLang="en-US" sz="4300" dirty="0" err="1"/>
              <a:t>hiện</a:t>
            </a:r>
            <a:r>
              <a:rPr lang="en-US" altLang="en-US" sz="4300" dirty="0"/>
              <a:t> </a:t>
            </a:r>
            <a:r>
              <a:rPr lang="en-US" altLang="en-US" sz="4300" dirty="0" err="1"/>
              <a:t>quảng</a:t>
            </a:r>
            <a:r>
              <a:rPr lang="en-US" altLang="en-US" sz="4300" dirty="0"/>
              <a:t> </a:t>
            </a:r>
            <a:r>
              <a:rPr lang="en-US" altLang="en-US" sz="4300" dirty="0" err="1"/>
              <a:t>bá</a:t>
            </a:r>
            <a:r>
              <a:rPr lang="en-US" altLang="en-US" sz="4300" dirty="0"/>
              <a:t> </a:t>
            </a:r>
            <a:r>
              <a:rPr lang="en-US" altLang="en-US" sz="4300" dirty="0" err="1"/>
              <a:t>đường</a:t>
            </a:r>
            <a:r>
              <a:rPr lang="en-US" altLang="en-US" sz="4300" dirty="0"/>
              <a:t> </a:t>
            </a:r>
            <a:r>
              <a:rPr lang="en-US" altLang="en-US" sz="4300" dirty="0" err="1"/>
              <a:t>mặc</a:t>
            </a:r>
            <a:r>
              <a:rPr lang="en-US" altLang="en-US" sz="4300" dirty="0"/>
              <a:t> </a:t>
            </a:r>
            <a:r>
              <a:rPr lang="en-US" altLang="en-US" sz="4300" dirty="0" err="1"/>
              <a:t>định</a:t>
            </a:r>
            <a:endParaRPr lang="en-US" altLang="en-US" sz="4300" dirty="0"/>
          </a:p>
        </p:txBody>
      </p:sp>
      <p:sp>
        <p:nvSpPr>
          <p:cNvPr id="381956" name="Text Box 3"/>
          <p:cNvSpPr txBox="1">
            <a:spLocks noChangeArrowheads="1"/>
          </p:cNvSpPr>
          <p:nvPr/>
        </p:nvSpPr>
        <p:spPr bwMode="auto">
          <a:xfrm>
            <a:off x="990600" y="1371600"/>
            <a:ext cx="75438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000" dirty="0" err="1">
                <a:latin typeface="+mn-lt"/>
              </a:rPr>
              <a:t>Cấu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hình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đường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mặc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định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cho</a:t>
            </a:r>
            <a:r>
              <a:rPr lang="en-US" sz="2000" dirty="0">
                <a:latin typeface="+mn-lt"/>
              </a:rPr>
              <a:t> router </a:t>
            </a:r>
            <a:r>
              <a:rPr lang="en-US" sz="2000" dirty="0" err="1">
                <a:latin typeface="+mn-lt"/>
              </a:rPr>
              <a:t>có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cổng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kết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nối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ra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ngoài</a:t>
            </a:r>
            <a:r>
              <a:rPr lang="en-US" sz="2000" dirty="0">
                <a:latin typeface="+mn-lt"/>
              </a:rPr>
              <a:t>:</a:t>
            </a:r>
          </a:p>
          <a:p>
            <a:pPr>
              <a:spcBef>
                <a:spcPct val="50000"/>
              </a:spcBef>
              <a:defRPr/>
            </a:pPr>
            <a:r>
              <a:rPr lang="en-US" sz="2000" dirty="0">
                <a:latin typeface="+mn-lt"/>
              </a:rPr>
              <a:t>Router(</a:t>
            </a:r>
            <a:r>
              <a:rPr lang="en-US" sz="2000" dirty="0" err="1">
                <a:latin typeface="+mn-lt"/>
              </a:rPr>
              <a:t>config</a:t>
            </a:r>
            <a:r>
              <a:rPr lang="en-US" sz="2000" dirty="0">
                <a:latin typeface="+mn-lt"/>
              </a:rPr>
              <a:t>)#</a:t>
            </a:r>
            <a:r>
              <a:rPr lang="en-US" sz="2000" b="1" dirty="0" err="1">
                <a:latin typeface="+mn-lt"/>
              </a:rPr>
              <a:t>ip</a:t>
            </a:r>
            <a:r>
              <a:rPr lang="en-US" sz="2000" b="1" dirty="0">
                <a:latin typeface="+mn-lt"/>
              </a:rPr>
              <a:t> route</a:t>
            </a:r>
            <a:r>
              <a:rPr lang="en-US" sz="2000" dirty="0">
                <a:latin typeface="+mn-lt"/>
              </a:rPr>
              <a:t> </a:t>
            </a:r>
            <a:r>
              <a:rPr lang="en-US" sz="2000" i="1" dirty="0">
                <a:latin typeface="+mn-lt"/>
              </a:rPr>
              <a:t>0.0.0.0 0.0.0.0 [interface | next-hop address]</a:t>
            </a:r>
          </a:p>
          <a:p>
            <a:pPr>
              <a:spcBef>
                <a:spcPct val="50000"/>
              </a:spcBef>
              <a:defRPr/>
            </a:pPr>
            <a:r>
              <a:rPr lang="en-US" sz="2000" dirty="0">
                <a:latin typeface="+mn-lt"/>
              </a:rPr>
              <a:t>Router(</a:t>
            </a:r>
            <a:r>
              <a:rPr lang="en-US" sz="2000" dirty="0" err="1">
                <a:latin typeface="+mn-lt"/>
              </a:rPr>
              <a:t>config</a:t>
            </a:r>
            <a:r>
              <a:rPr lang="en-US" sz="2000" dirty="0">
                <a:latin typeface="+mn-lt"/>
              </a:rPr>
              <a:t>-router)#</a:t>
            </a:r>
            <a:r>
              <a:rPr lang="en-US" sz="2000" b="1" dirty="0">
                <a:latin typeface="+mn-lt"/>
              </a:rPr>
              <a:t>default-information originate</a:t>
            </a:r>
            <a:endParaRPr lang="en-US" sz="2000" i="1" dirty="0">
              <a:latin typeface="+mn-lt"/>
            </a:endParaRPr>
          </a:p>
        </p:txBody>
      </p:sp>
      <p:pic>
        <p:nvPicPr>
          <p:cNvPr id="2375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709" y="2713718"/>
            <a:ext cx="6324600" cy="355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7309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5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7" cy="1004887"/>
          </a:xfrm>
        </p:spPr>
        <p:txBody>
          <a:bodyPr/>
          <a:lstStyle/>
          <a:p>
            <a:pPr eaLnBrk="1" hangingPunct="1"/>
            <a:r>
              <a:rPr lang="en-US" altLang="en-US" sz="3200" b="1"/>
              <a:t>OSPF (OPEN SHORTEST PATH FIRST)</a:t>
            </a:r>
            <a:br>
              <a:rPr lang="en-US" altLang="en-US" sz="3200" b="1"/>
            </a:br>
            <a:r>
              <a:rPr lang="en-US" altLang="en-US" sz="2000"/>
              <a:t>Các lệnh </a:t>
            </a:r>
            <a:r>
              <a:rPr lang="en-US" altLang="en-US" sz="2000" i="1"/>
              <a:t>show</a:t>
            </a:r>
            <a:r>
              <a:rPr lang="en-US" altLang="en-US" sz="2000"/>
              <a:t> dùng để kiểm tra cấu hình OSPF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85800" y="1447800"/>
            <a:ext cx="7543800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342900" indent="-342900" algn="just">
              <a:lnSpc>
                <a:spcPct val="110000"/>
              </a:lnSpc>
              <a:spcBef>
                <a:spcPct val="500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2400" dirty="0">
                <a:latin typeface="+mn-lt"/>
              </a:rPr>
              <a:t>show </a:t>
            </a:r>
            <a:r>
              <a:rPr lang="en-US" sz="2400" dirty="0" err="1">
                <a:latin typeface="+mn-lt"/>
              </a:rPr>
              <a:t>ip</a:t>
            </a:r>
            <a:r>
              <a:rPr lang="en-US" sz="2400" dirty="0">
                <a:latin typeface="+mn-lt"/>
              </a:rPr>
              <a:t> protocol: </a:t>
            </a:r>
            <a:r>
              <a:rPr lang="en-US" sz="2400" dirty="0" err="1">
                <a:latin typeface="+mn-lt"/>
              </a:rPr>
              <a:t>hiển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thị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thông</a:t>
            </a:r>
            <a:r>
              <a:rPr lang="en-US" sz="2400" dirty="0">
                <a:latin typeface="+mn-lt"/>
              </a:rPr>
              <a:t> tin </a:t>
            </a:r>
            <a:r>
              <a:rPr lang="en-US" sz="2400" dirty="0" err="1">
                <a:latin typeface="+mn-lt"/>
              </a:rPr>
              <a:t>về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thông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thời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gian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thông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định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tuyến</a:t>
            </a:r>
            <a:r>
              <a:rPr lang="en-US" sz="2400" dirty="0">
                <a:latin typeface="+mn-lt"/>
              </a:rPr>
              <a:t>… </a:t>
            </a:r>
            <a:r>
              <a:rPr lang="en-US" sz="2400" dirty="0" err="1">
                <a:latin typeface="+mn-lt"/>
              </a:rPr>
              <a:t>của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tất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giao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thức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định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tuyến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đang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hoạt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động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trên</a:t>
            </a:r>
            <a:r>
              <a:rPr lang="en-US" sz="2400" dirty="0">
                <a:latin typeface="+mn-lt"/>
              </a:rPr>
              <a:t> router</a:t>
            </a:r>
          </a:p>
          <a:p>
            <a:pPr marL="342900" indent="-342900" algn="just">
              <a:lnSpc>
                <a:spcPct val="110000"/>
              </a:lnSpc>
              <a:spcBef>
                <a:spcPct val="500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2400" dirty="0">
                <a:latin typeface="+mn-lt"/>
              </a:rPr>
              <a:t>show </a:t>
            </a:r>
            <a:r>
              <a:rPr lang="en-US" sz="2400" dirty="0" err="1">
                <a:latin typeface="+mn-lt"/>
              </a:rPr>
              <a:t>ip</a:t>
            </a:r>
            <a:r>
              <a:rPr lang="en-US" sz="2400" dirty="0">
                <a:latin typeface="+mn-lt"/>
              </a:rPr>
              <a:t> route: </a:t>
            </a:r>
            <a:r>
              <a:rPr lang="en-US" sz="2400" dirty="0" err="1">
                <a:latin typeface="+mn-lt"/>
              </a:rPr>
              <a:t>hiển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thị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bảng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định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tuyến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của</a:t>
            </a:r>
            <a:r>
              <a:rPr lang="en-US" sz="2400" dirty="0">
                <a:latin typeface="+mn-lt"/>
              </a:rPr>
              <a:t> router, </a:t>
            </a:r>
            <a:r>
              <a:rPr lang="en-US" sz="2400" dirty="0" err="1">
                <a:latin typeface="+mn-lt"/>
              </a:rPr>
              <a:t>danh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sách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đường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tốt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nhất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đến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mạng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đích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thức</a:t>
            </a:r>
            <a:r>
              <a:rPr lang="en-US" sz="2400" dirty="0">
                <a:latin typeface="+mn-lt"/>
              </a:rPr>
              <a:t> router </a:t>
            </a:r>
            <a:r>
              <a:rPr lang="en-US" sz="2400" dirty="0" err="1">
                <a:latin typeface="+mn-lt"/>
              </a:rPr>
              <a:t>học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đường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này</a:t>
            </a:r>
            <a:endParaRPr lang="en-US" sz="2400" dirty="0">
              <a:latin typeface="+mn-lt"/>
            </a:endParaRPr>
          </a:p>
          <a:p>
            <a:pPr marL="342900" indent="-342900" algn="just">
              <a:lnSpc>
                <a:spcPct val="110000"/>
              </a:lnSpc>
              <a:spcBef>
                <a:spcPct val="500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2400" dirty="0">
                <a:latin typeface="+mn-lt"/>
              </a:rPr>
              <a:t>show </a:t>
            </a:r>
            <a:r>
              <a:rPr lang="en-US" sz="2400" dirty="0" err="1">
                <a:latin typeface="+mn-lt"/>
              </a:rPr>
              <a:t>ip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ospf</a:t>
            </a:r>
            <a:r>
              <a:rPr lang="en-US" sz="2400" dirty="0">
                <a:latin typeface="+mn-lt"/>
              </a:rPr>
              <a:t> interface: </a:t>
            </a:r>
            <a:r>
              <a:rPr lang="en-US" sz="2400" dirty="0" err="1">
                <a:latin typeface="+mn-lt"/>
              </a:rPr>
              <a:t>cho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biết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cổng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của</a:t>
            </a:r>
            <a:r>
              <a:rPr lang="en-US" sz="2400" dirty="0">
                <a:latin typeface="+mn-lt"/>
              </a:rPr>
              <a:t> router </a:t>
            </a:r>
            <a:r>
              <a:rPr lang="en-US" sz="2400" dirty="0" err="1">
                <a:latin typeface="+mn-lt"/>
              </a:rPr>
              <a:t>đã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cấu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đúng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với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vùng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thuộc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về</a:t>
            </a:r>
            <a:r>
              <a:rPr lang="en-US" sz="2400" dirty="0">
                <a:latin typeface="+mn-lt"/>
              </a:rPr>
              <a:t> hay </a:t>
            </a:r>
            <a:r>
              <a:rPr lang="en-US" sz="2400" dirty="0" err="1">
                <a:latin typeface="+mn-lt"/>
              </a:rPr>
              <a:t>không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các</a:t>
            </a:r>
            <a:r>
              <a:rPr lang="en-US" sz="2400" dirty="0">
                <a:latin typeface="+mn-lt"/>
              </a:rPr>
              <a:t> router </a:t>
            </a:r>
            <a:r>
              <a:rPr lang="en-US" sz="2400" dirty="0" err="1">
                <a:latin typeface="+mn-lt"/>
              </a:rPr>
              <a:t>thân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mật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kết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nối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cổng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thông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số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khác</a:t>
            </a:r>
            <a:endParaRPr lang="en-US" sz="2400" dirty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286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Kiểm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tra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cấu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hình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OSPF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70" y="2520725"/>
            <a:ext cx="6110515" cy="184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689879"/>
      </p:ext>
    </p:extLst>
  </p:cSld>
  <p:clrMapOvr>
    <a:masterClrMapping/>
  </p:clrMapOvr>
  <p:transition spd="med">
    <p:wipe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OSPF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33183"/>
            <a:ext cx="5432606" cy="5004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851198"/>
      </p:ext>
    </p:extLst>
  </p:cSld>
  <p:clrMapOvr>
    <a:masterClrMapping/>
  </p:clrMapOvr>
  <p:transition spd="med">
    <p:wipe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55638" y="377607"/>
            <a:ext cx="8145462" cy="838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Kiểm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tra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cấu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hình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OSPF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15807"/>
            <a:ext cx="60198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6865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OSPF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08" y="2107292"/>
            <a:ext cx="7209263" cy="266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155010"/>
      </p:ext>
    </p:extLst>
  </p:cSld>
  <p:clrMapOvr>
    <a:masterClrMapping/>
  </p:clrMapOvr>
  <p:transition spd="med">
    <p:wipe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4300" dirty="0" err="1"/>
              <a:t>Kiểm</a:t>
            </a:r>
            <a:r>
              <a:rPr lang="en-US" altLang="en-US" sz="4300" dirty="0"/>
              <a:t> </a:t>
            </a:r>
            <a:r>
              <a:rPr lang="en-US" altLang="en-US" sz="4300" dirty="0" err="1"/>
              <a:t>tra</a:t>
            </a:r>
            <a:r>
              <a:rPr lang="en-US" altLang="en-US" sz="4300" dirty="0"/>
              <a:t> </a:t>
            </a:r>
            <a:r>
              <a:rPr lang="en-US" altLang="en-US" sz="4300" dirty="0" err="1"/>
              <a:t>hoạt</a:t>
            </a:r>
            <a:r>
              <a:rPr lang="en-US" altLang="en-US" sz="4300" dirty="0"/>
              <a:t> </a:t>
            </a:r>
            <a:r>
              <a:rPr lang="en-US" altLang="en-US" sz="4300" dirty="0" err="1"/>
              <a:t>động</a:t>
            </a:r>
            <a:r>
              <a:rPr lang="en-US" altLang="en-US" sz="4300" dirty="0"/>
              <a:t> OSPF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37260" y="1600200"/>
            <a:ext cx="73152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ct val="500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2400" dirty="0">
                <a:latin typeface="+mn-lt"/>
              </a:rPr>
              <a:t>clear </a:t>
            </a:r>
            <a:r>
              <a:rPr lang="en-US" sz="2400" dirty="0" err="1">
                <a:latin typeface="+mn-lt"/>
              </a:rPr>
              <a:t>ip</a:t>
            </a:r>
            <a:r>
              <a:rPr lang="en-US" sz="2400" dirty="0">
                <a:latin typeface="+mn-lt"/>
              </a:rPr>
              <a:t> route *: </a:t>
            </a:r>
            <a:r>
              <a:rPr lang="en-US" sz="2400" dirty="0" err="1">
                <a:latin typeface="+mn-lt"/>
              </a:rPr>
              <a:t>xoá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toàn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bộ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bảng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định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tuyến</a:t>
            </a:r>
            <a:endParaRPr lang="en-US" sz="2400" dirty="0">
              <a:latin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ct val="500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2400" dirty="0">
                <a:latin typeface="+mn-lt"/>
              </a:rPr>
              <a:t>clear </a:t>
            </a:r>
            <a:r>
              <a:rPr lang="en-US" sz="2400" dirty="0" err="1">
                <a:latin typeface="+mn-lt"/>
              </a:rPr>
              <a:t>ip</a:t>
            </a:r>
            <a:r>
              <a:rPr lang="en-US" sz="2400" dirty="0">
                <a:latin typeface="+mn-lt"/>
              </a:rPr>
              <a:t> route </a:t>
            </a:r>
            <a:r>
              <a:rPr lang="en-US" sz="2400" dirty="0" err="1">
                <a:latin typeface="+mn-lt"/>
              </a:rPr>
              <a:t>a.b.c.d</a:t>
            </a:r>
            <a:r>
              <a:rPr lang="en-US" sz="2400" dirty="0">
                <a:latin typeface="+mn-lt"/>
              </a:rPr>
              <a:t>: </a:t>
            </a:r>
            <a:r>
              <a:rPr lang="en-US" sz="2400" dirty="0" err="1">
                <a:latin typeface="+mn-lt"/>
              </a:rPr>
              <a:t>xoá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đường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a.b.c.d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trong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bảng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định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tuyến</a:t>
            </a:r>
            <a:endParaRPr lang="en-US" sz="2400" dirty="0">
              <a:latin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ct val="500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2400" dirty="0">
                <a:latin typeface="+mn-lt"/>
              </a:rPr>
              <a:t>debug </a:t>
            </a:r>
            <a:r>
              <a:rPr lang="en-US" sz="2400" dirty="0" err="1">
                <a:latin typeface="+mn-lt"/>
              </a:rPr>
              <a:t>ip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ospf</a:t>
            </a:r>
            <a:r>
              <a:rPr lang="en-US" sz="2400" dirty="0">
                <a:latin typeface="+mn-lt"/>
              </a:rPr>
              <a:t> events: </a:t>
            </a:r>
            <a:r>
              <a:rPr lang="en-US" sz="2400" dirty="0" err="1">
                <a:latin typeface="+mn-lt"/>
              </a:rPr>
              <a:t>báo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mọi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sự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của</a:t>
            </a:r>
            <a:r>
              <a:rPr lang="en-US" sz="2400" dirty="0">
                <a:latin typeface="+mn-lt"/>
              </a:rPr>
              <a:t> OSPF</a:t>
            </a:r>
          </a:p>
          <a:p>
            <a:pPr marL="342900" indent="-342900" algn="just">
              <a:lnSpc>
                <a:spcPct val="150000"/>
              </a:lnSpc>
              <a:spcBef>
                <a:spcPct val="50000"/>
              </a:spcBef>
              <a:buClr>
                <a:srgbClr val="0070C0"/>
              </a:buClr>
              <a:buFont typeface="Wingdings" pitchFamily="2" charset="2"/>
              <a:buChar char="§"/>
              <a:defRPr/>
            </a:pPr>
            <a:r>
              <a:rPr lang="en-US" sz="2400" dirty="0">
                <a:latin typeface="+mn-lt"/>
              </a:rPr>
              <a:t>debug </a:t>
            </a:r>
            <a:r>
              <a:rPr lang="en-US" sz="2400" dirty="0" err="1">
                <a:latin typeface="+mn-lt"/>
              </a:rPr>
              <a:t>ip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ospf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adj</a:t>
            </a:r>
            <a:r>
              <a:rPr lang="en-US" sz="2400" dirty="0">
                <a:latin typeface="+mn-lt"/>
              </a:rPr>
              <a:t>: </a:t>
            </a:r>
            <a:r>
              <a:rPr lang="en-US" sz="2400" dirty="0" err="1">
                <a:latin typeface="+mn-lt"/>
              </a:rPr>
              <a:t>báo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mọi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sự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kiện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về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hoạt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động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quan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hệ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thân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mật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của</a:t>
            </a:r>
            <a:r>
              <a:rPr lang="en-US" sz="2400" dirty="0">
                <a:latin typeface="+mn-lt"/>
              </a:rPr>
              <a:t> OSPF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005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Cáp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trục</a:t>
            </a:r>
            <a:r>
              <a:rPr lang="en-US" dirty="0"/>
              <a:t> - Coaxial Cable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97" y="1295400"/>
            <a:ext cx="6486525" cy="5084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78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mạng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Router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Switch </a:t>
            </a:r>
            <a:r>
              <a:rPr lang="en-US" dirty="0" err="1">
                <a:solidFill>
                  <a:srgbClr val="FF0000"/>
                </a:solidFill>
              </a:rPr>
              <a:t>và</a:t>
            </a:r>
            <a:r>
              <a:rPr lang="en-US" dirty="0">
                <a:solidFill>
                  <a:srgbClr val="FF0000"/>
                </a:solidFill>
              </a:rPr>
              <a:t> VLAN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Internetworking: </a:t>
            </a:r>
            <a:r>
              <a:rPr lang="en-US" dirty="0" err="1"/>
              <a:t>Mạng</a:t>
            </a:r>
            <a:r>
              <a:rPr lang="en-US" dirty="0"/>
              <a:t> WAN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7194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Switch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ở </a:t>
            </a:r>
            <a:r>
              <a:rPr lang="en-US" dirty="0" err="1"/>
              <a:t>tầng</a:t>
            </a:r>
            <a:r>
              <a:rPr lang="en-US" dirty="0"/>
              <a:t> Data link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MAC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frame.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44906"/>
            <a:ext cx="3962400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91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4878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7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7" cy="1081087"/>
          </a:xfrm>
        </p:spPr>
        <p:txBody>
          <a:bodyPr/>
          <a:lstStyle/>
          <a:p>
            <a:pPr eaLnBrk="1" hangingPunct="1"/>
            <a:r>
              <a:rPr lang="en-US" altLang="en-US" sz="4000" b="1"/>
              <a:t>VLAN (Virtual Lan)</a:t>
            </a:r>
            <a:br>
              <a:rPr lang="en-US" altLang="en-US" sz="4000" b="1"/>
            </a:br>
            <a:r>
              <a:rPr lang="en-US" altLang="en-US" sz="2400"/>
              <a:t>Phân đoạn mạng LAN truyền thống và theo VLAN</a:t>
            </a:r>
            <a:endParaRPr lang="en-US" altLang="en-US" sz="4000"/>
          </a:p>
        </p:txBody>
      </p:sp>
      <p:pic>
        <p:nvPicPr>
          <p:cNvPr id="3543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778986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92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9469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/>
              <a:t>VLAN (Virtual Lan)</a:t>
            </a:r>
            <a:br>
              <a:rPr lang="en-US" altLang="en-US" b="1"/>
            </a:br>
            <a:r>
              <a:rPr lang="en-US" altLang="en-US" sz="2800"/>
              <a:t>Phân đoạn mạng LAN theo VLAN</a:t>
            </a:r>
            <a:endParaRPr lang="en-US" altLang="en-US" sz="4000"/>
          </a:p>
        </p:txBody>
      </p:sp>
      <p:pic>
        <p:nvPicPr>
          <p:cNvPr id="35533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79343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323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/>
              <a:t>VLAN (Virtual Lan)</a:t>
            </a:r>
            <a:br>
              <a:rPr lang="en-US" altLang="en-US" sz="4000" b="1"/>
            </a:br>
            <a:r>
              <a:rPr lang="en-US" altLang="en-US" sz="2800"/>
              <a:t>Miền quảng bá với VLAN</a:t>
            </a:r>
          </a:p>
        </p:txBody>
      </p:sp>
      <p:sp>
        <p:nvSpPr>
          <p:cNvPr id="356356" name="Text Box 24"/>
          <p:cNvSpPr txBox="1">
            <a:spLocks noChangeArrowheads="1"/>
          </p:cNvSpPr>
          <p:nvPr/>
        </p:nvSpPr>
        <p:spPr bwMode="auto">
          <a:xfrm>
            <a:off x="8001000" y="7010400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10.3.0.0/16</a:t>
            </a:r>
          </a:p>
        </p:txBody>
      </p:sp>
      <p:pic>
        <p:nvPicPr>
          <p:cNvPr id="35635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94013"/>
            <a:ext cx="4114800" cy="266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381000" y="2970213"/>
            <a:ext cx="1447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dirty="0" err="1">
                <a:solidFill>
                  <a:srgbClr val="000000"/>
                </a:solidFill>
                <a:latin typeface="Times New Roman"/>
              </a:rPr>
              <a:t>Không</a:t>
            </a:r>
            <a:r>
              <a:rPr lang="en-US" sz="2000" dirty="0">
                <a:solidFill>
                  <a:srgbClr val="000000"/>
                </a:solidFill>
                <a:latin typeface="Times New Roman"/>
              </a:rPr>
              <a:t> chia VLAN</a:t>
            </a:r>
          </a:p>
        </p:txBody>
      </p:sp>
      <p:pic>
        <p:nvPicPr>
          <p:cNvPr id="35635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94013"/>
            <a:ext cx="4114800" cy="266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4800600" y="2894013"/>
            <a:ext cx="1600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imes New Roman"/>
              </a:rPr>
              <a:t>Chia VLAN </a:t>
            </a:r>
          </a:p>
        </p:txBody>
      </p:sp>
      <p:sp>
        <p:nvSpPr>
          <p:cNvPr id="356361" name="Rectangle 14"/>
          <p:cNvSpPr>
            <a:spLocks noChangeArrowheads="1"/>
          </p:cNvSpPr>
          <p:nvPr/>
        </p:nvSpPr>
        <p:spPr bwMode="auto">
          <a:xfrm>
            <a:off x="3657600" y="3046413"/>
            <a:ext cx="914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56362" name="Rectangle 15"/>
          <p:cNvSpPr>
            <a:spLocks noChangeArrowheads="1"/>
          </p:cNvSpPr>
          <p:nvPr/>
        </p:nvSpPr>
        <p:spPr bwMode="auto">
          <a:xfrm>
            <a:off x="3581400" y="3884613"/>
            <a:ext cx="914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56363" name="Rectangle 16"/>
          <p:cNvSpPr>
            <a:spLocks noChangeArrowheads="1"/>
          </p:cNvSpPr>
          <p:nvPr/>
        </p:nvSpPr>
        <p:spPr bwMode="auto">
          <a:xfrm>
            <a:off x="3581400" y="4722813"/>
            <a:ext cx="914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56364" name="Text Box 18"/>
          <p:cNvSpPr txBox="1">
            <a:spLocks noChangeArrowheads="1"/>
          </p:cNvSpPr>
          <p:nvPr/>
        </p:nvSpPr>
        <p:spPr bwMode="auto">
          <a:xfrm>
            <a:off x="3429000" y="2894013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10.0.0.0/8</a:t>
            </a:r>
          </a:p>
        </p:txBody>
      </p:sp>
      <p:sp>
        <p:nvSpPr>
          <p:cNvPr id="356365" name="Text Box 19"/>
          <p:cNvSpPr txBox="1">
            <a:spLocks noChangeArrowheads="1"/>
          </p:cNvSpPr>
          <p:nvPr/>
        </p:nvSpPr>
        <p:spPr bwMode="auto">
          <a:xfrm>
            <a:off x="7848600" y="2894013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10.1.0.0/16</a:t>
            </a:r>
          </a:p>
        </p:txBody>
      </p:sp>
      <p:sp>
        <p:nvSpPr>
          <p:cNvPr id="356366" name="Text Box 20"/>
          <p:cNvSpPr txBox="1">
            <a:spLocks noChangeArrowheads="1"/>
          </p:cNvSpPr>
          <p:nvPr/>
        </p:nvSpPr>
        <p:spPr bwMode="auto">
          <a:xfrm>
            <a:off x="7924800" y="3732213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10.2.0.0/16</a:t>
            </a:r>
          </a:p>
        </p:txBody>
      </p:sp>
      <p:sp>
        <p:nvSpPr>
          <p:cNvPr id="356367" name="Text Box 21"/>
          <p:cNvSpPr txBox="1">
            <a:spLocks noChangeArrowheads="1"/>
          </p:cNvSpPr>
          <p:nvPr/>
        </p:nvSpPr>
        <p:spPr bwMode="auto">
          <a:xfrm>
            <a:off x="7924800" y="4570413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b="1">
                <a:solidFill>
                  <a:srgbClr val="000000"/>
                </a:solidFill>
                <a:latin typeface="Arial" charset="0"/>
              </a:rPr>
              <a:t>10.3.0.0/16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5226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/>
              <a:t>VLAN (Virtual Lan)</a:t>
            </a:r>
            <a:br>
              <a:rPr lang="en-US" altLang="en-US" sz="4000" b="1"/>
            </a:br>
            <a:r>
              <a:rPr lang="en-US" altLang="en-US" sz="2800"/>
              <a:t>VLAN cố định</a:t>
            </a:r>
            <a:endParaRPr lang="en-US" altLang="en-US" sz="4000"/>
          </a:p>
        </p:txBody>
      </p:sp>
      <p:pic>
        <p:nvPicPr>
          <p:cNvPr id="3584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85026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95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9388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/>
              <a:t>VLAN (Virtual Lan)</a:t>
            </a:r>
            <a:br>
              <a:rPr lang="en-US" altLang="en-US" sz="4000" b="1"/>
            </a:br>
            <a:r>
              <a:rPr lang="en-US" altLang="en-US" sz="2800"/>
              <a:t>Chia VLAN theo port</a:t>
            </a:r>
            <a:endParaRPr lang="en-US" altLang="en-US" sz="4000"/>
          </a:p>
        </p:txBody>
      </p:sp>
      <p:pic>
        <p:nvPicPr>
          <p:cNvPr id="360452" name="Picture 5" descr="VLAN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6"/>
          <a:stretch>
            <a:fillRect/>
          </a:stretch>
        </p:blipFill>
        <p:spPr bwMode="auto">
          <a:xfrm>
            <a:off x="152400" y="1752600"/>
            <a:ext cx="86201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3436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b="1"/>
              <a:t>VLAN (Virtual Lan)</a:t>
            </a:r>
            <a:br>
              <a:rPr lang="en-US" altLang="en-US" b="1"/>
            </a:br>
            <a:r>
              <a:rPr lang="en-US" altLang="en-US" sz="2800"/>
              <a:t>Ích lợi của VLAN</a:t>
            </a:r>
            <a:endParaRPr lang="en-US" altLang="en-US"/>
          </a:p>
        </p:txBody>
      </p:sp>
      <p:sp>
        <p:nvSpPr>
          <p:cNvPr id="36147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203960" y="1524000"/>
            <a:ext cx="6781800" cy="3886200"/>
          </a:xfrm>
          <a:noFill/>
        </p:spPr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2800" dirty="0"/>
              <a:t>Di </a:t>
            </a:r>
            <a:r>
              <a:rPr lang="en-US" altLang="en-US" sz="2800" dirty="0" err="1"/>
              <a:t>chuyển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máy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trạm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trong</a:t>
            </a:r>
            <a:r>
              <a:rPr lang="en-US" altLang="en-US" sz="2800" dirty="0"/>
              <a:t> LAN </a:t>
            </a:r>
            <a:r>
              <a:rPr lang="en-US" altLang="en-US" sz="2800" dirty="0" err="1"/>
              <a:t>dễ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dàng</a:t>
            </a:r>
            <a:r>
              <a:rPr lang="en-US" altLang="en-US" sz="2800" dirty="0"/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800" dirty="0" err="1"/>
              <a:t>Thêm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máy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trạm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vào</a:t>
            </a:r>
            <a:r>
              <a:rPr lang="en-US" altLang="en-US" sz="2800" dirty="0"/>
              <a:t> LAN </a:t>
            </a:r>
            <a:r>
              <a:rPr lang="en-US" altLang="en-US" sz="2800" dirty="0" err="1"/>
              <a:t>dễ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dàng</a:t>
            </a:r>
            <a:r>
              <a:rPr lang="en-US" altLang="en-US" sz="2800" dirty="0"/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800" dirty="0" err="1"/>
              <a:t>Thay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đổi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cấu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hình</a:t>
            </a:r>
            <a:r>
              <a:rPr lang="en-US" altLang="en-US" sz="2800" dirty="0"/>
              <a:t> LAN </a:t>
            </a:r>
            <a:r>
              <a:rPr lang="en-US" altLang="en-US" sz="2800" dirty="0" err="1"/>
              <a:t>dễ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dàng</a:t>
            </a:r>
            <a:r>
              <a:rPr lang="en-US" altLang="en-US" sz="2800" dirty="0"/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800" dirty="0" err="1"/>
              <a:t>Kiểm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soát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giao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thông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mạng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dễ</a:t>
            </a:r>
            <a:r>
              <a:rPr lang="en-US" altLang="en-US" sz="2800" dirty="0"/>
              <a:t> </a:t>
            </a:r>
            <a:r>
              <a:rPr lang="en-US" altLang="en-US" sz="2800" dirty="0" err="1"/>
              <a:t>dàng</a:t>
            </a:r>
            <a:r>
              <a:rPr lang="en-US" altLang="en-US" sz="2800" dirty="0"/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800" dirty="0"/>
              <a:t>Gia </a:t>
            </a:r>
            <a:r>
              <a:rPr lang="en-US" altLang="en-US" sz="2800" dirty="0" err="1"/>
              <a:t>tăng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khả</a:t>
            </a:r>
            <a:r>
              <a:rPr lang="en-US" altLang="en-US" sz="2800" dirty="0"/>
              <a:t> </a:t>
            </a:r>
            <a:r>
              <a:rPr lang="en-US" altLang="en-US" sz="2800" dirty="0" err="1"/>
              <a:t>năng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bảo</a:t>
            </a:r>
            <a:r>
              <a:rPr lang="en-US" altLang="en-US" sz="2800" dirty="0"/>
              <a:t> </a:t>
            </a:r>
            <a:r>
              <a:rPr lang="en-US" altLang="en-US" sz="2800" dirty="0" err="1"/>
              <a:t>mật</a:t>
            </a:r>
            <a:r>
              <a:rPr lang="en-US" altLang="en-US" sz="2800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9729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55" y="498990"/>
            <a:ext cx="8145462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ea typeface="ＭＳ Ｐゴシック" pitchFamily="34" charset="-128"/>
              </a:rPr>
              <a:t>Cấu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hình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tạo</a:t>
            </a:r>
            <a:r>
              <a:rPr lang="en-US" dirty="0">
                <a:ea typeface="ＭＳ Ｐゴシック" pitchFamily="34" charset="-128"/>
              </a:rPr>
              <a:t> VLAN </a:t>
            </a:r>
            <a:r>
              <a:rPr lang="en-US" dirty="0" err="1">
                <a:ea typeface="ＭＳ Ｐゴシック" pitchFamily="34" charset="-128"/>
              </a:rPr>
              <a:t>trên</a:t>
            </a:r>
            <a:r>
              <a:rPr lang="en-US" dirty="0">
                <a:ea typeface="ＭＳ Ｐゴシック" pitchFamily="34" charset="-128"/>
              </a:rPr>
              <a:t> Switch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2550339"/>
            <a:ext cx="8457257" cy="2269638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98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9361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6030" y="475240"/>
            <a:ext cx="8145462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ea typeface="ＭＳ Ｐゴシック" pitchFamily="34" charset="-128"/>
              </a:rPr>
              <a:t>Gán</a:t>
            </a:r>
            <a:r>
              <a:rPr lang="en-US" dirty="0">
                <a:ea typeface="ＭＳ Ｐゴシック" pitchFamily="34" charset="-128"/>
              </a:rPr>
              <a:t> </a:t>
            </a:r>
            <a:r>
              <a:rPr lang="en-US" dirty="0" err="1">
                <a:ea typeface="ＭＳ Ｐゴシック" pitchFamily="34" charset="-128"/>
              </a:rPr>
              <a:t>các</a:t>
            </a:r>
            <a:r>
              <a:rPr lang="en-US" dirty="0">
                <a:ea typeface="ＭＳ Ｐゴシック" pitchFamily="34" charset="-128"/>
              </a:rPr>
              <a:t> port </a:t>
            </a:r>
            <a:r>
              <a:rPr lang="en-US" dirty="0" err="1">
                <a:ea typeface="ＭＳ Ｐゴシック" pitchFamily="34" charset="-128"/>
              </a:rPr>
              <a:t>vào</a:t>
            </a:r>
            <a:r>
              <a:rPr lang="en-US" dirty="0">
                <a:ea typeface="ＭＳ Ｐゴシック" pitchFamily="34" charset="-128"/>
              </a:rPr>
              <a:t> VLANs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3" y="1703785"/>
            <a:ext cx="8290569" cy="4020803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7622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534D3FD-D06A-455F-9219-F6CA2F50DB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4267</Words>
  <Application>Microsoft Office PowerPoint</Application>
  <PresentationFormat>On-screen Show (4:3)</PresentationFormat>
  <Paragraphs>825</Paragraphs>
  <Slides>130</Slides>
  <Notes>94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8" baseType="lpstr">
      <vt:lpstr>Arial</vt:lpstr>
      <vt:lpstr>Calibri</vt:lpstr>
      <vt:lpstr>Calibri Light</vt:lpstr>
      <vt:lpstr>Tahoma</vt:lpstr>
      <vt:lpstr>Times New Roman</vt:lpstr>
      <vt:lpstr>Wingdings</vt:lpstr>
      <vt:lpstr>Retrospect</vt:lpstr>
      <vt:lpstr>Clip</vt:lpstr>
      <vt:lpstr>Chương 1 THIẾT BỊ MẠNG VÀ HẠ TẦNG MẠNG</vt:lpstr>
      <vt:lpstr>NỘI DUNG</vt:lpstr>
      <vt:lpstr>Các loại kết nối</vt:lpstr>
      <vt:lpstr>Network Interface Cards</vt:lpstr>
      <vt:lpstr>Các loại cổng kết nối</vt:lpstr>
      <vt:lpstr>Copper Media – Cáp đồng</vt:lpstr>
      <vt:lpstr>Unshielded Twisted-Pair Cable</vt:lpstr>
      <vt:lpstr>Shielded Twisted-Pair Cable</vt:lpstr>
      <vt:lpstr>Cáp đồng trục - Coaxial Cable</vt:lpstr>
      <vt:lpstr>UTP Cabling</vt:lpstr>
      <vt:lpstr>Các chuẩn về cáp UTP</vt:lpstr>
      <vt:lpstr>Các đầu nối cáp</vt:lpstr>
      <vt:lpstr>Các loại cáp UTP</vt:lpstr>
      <vt:lpstr>Công cụ kiểm tra cáp</vt:lpstr>
      <vt:lpstr>Cáp quang - Fiber Optic Cabling</vt:lpstr>
      <vt:lpstr>Cấu trúc của cáp quang</vt:lpstr>
      <vt:lpstr>Cáp quang – Single mode</vt:lpstr>
      <vt:lpstr>Cáp quang – Multimode</vt:lpstr>
      <vt:lpstr>Đầu nối cáp quang</vt:lpstr>
      <vt:lpstr>Dây chuyển đổi đầu nối – Patch Cord</vt:lpstr>
      <vt:lpstr>Công cụ kiểm tra cáp</vt:lpstr>
      <vt:lpstr>Fiber vs Copper</vt:lpstr>
      <vt:lpstr>Kết nối không dây</vt:lpstr>
      <vt:lpstr>Các loại kết nối không dây</vt:lpstr>
      <vt:lpstr>Wireless LAN</vt:lpstr>
      <vt:lpstr>NỘI DUNG</vt:lpstr>
      <vt:lpstr>Tổng quan Router</vt:lpstr>
      <vt:lpstr>Kiến trúc Router</vt:lpstr>
      <vt:lpstr>Bên trong Router</vt:lpstr>
      <vt:lpstr>Các cổng kết nối của Router</vt:lpstr>
      <vt:lpstr>Cổng LAN và WAN trên router</vt:lpstr>
      <vt:lpstr>Quá trình chuyển tiếp gói tin </vt:lpstr>
      <vt:lpstr> Quá trình chuyển tiếp gói tin </vt:lpstr>
      <vt:lpstr> Quá trình chuyển tiếp gói tin </vt:lpstr>
      <vt:lpstr> Quá trình chuyển tiếp gói tin </vt:lpstr>
      <vt:lpstr>Chuyển tiếp gói tin trong Router</vt:lpstr>
      <vt:lpstr>Định tuyến</vt:lpstr>
      <vt:lpstr>Định tuyến tại host</vt:lpstr>
      <vt:lpstr>Chuyển tiếp gói tin tại host</vt:lpstr>
      <vt:lpstr>Default Gateway</vt:lpstr>
      <vt:lpstr>Default Gateway củaHost</vt:lpstr>
      <vt:lpstr>Chuyển tiếp gói tin tại Router</vt:lpstr>
      <vt:lpstr>Bảng routing tại Router</vt:lpstr>
      <vt:lpstr>Nội dung bảng routing</vt:lpstr>
      <vt:lpstr>Chi tiết nội dung từng dòng</vt:lpstr>
      <vt:lpstr>Giới thiệu về định tuyến</vt:lpstr>
      <vt:lpstr>Phân loại định tuyến</vt:lpstr>
      <vt:lpstr>Định tuyến tĩnh Hoạt động của định tuyến tĩnh</vt:lpstr>
      <vt:lpstr>Định tuyến tĩnh Hoạt động của định tuyến tĩnh</vt:lpstr>
      <vt:lpstr>Định tuyến tĩnh Cấu hình đường mặc định cho router chuyển gói đi</vt:lpstr>
      <vt:lpstr>Định tuyến tĩnh Kiểm tra cấu hình đường cố định với lệnh show ip route</vt:lpstr>
      <vt:lpstr>Định tuyến tĩnh Xử lý sự cố với lệnh ping và traceroute</vt:lpstr>
      <vt:lpstr>Định tuyến tĩnh Xử lý sự cố với lệnh ping và traceroute</vt:lpstr>
      <vt:lpstr>Dynamic routing</vt:lpstr>
      <vt:lpstr>Các loại giao thức định tuyến</vt:lpstr>
      <vt:lpstr>Hoạt động của Dynamic Routing</vt:lpstr>
      <vt:lpstr>RIP (Routing Information Protocol)</vt:lpstr>
      <vt:lpstr>Hoạt động của RIPv2- 1</vt:lpstr>
      <vt:lpstr>Hoạt động của RIPv2 - 2</vt:lpstr>
      <vt:lpstr>Hoạt động của RIPv2 - 3</vt:lpstr>
      <vt:lpstr>Cấu hình RIP</vt:lpstr>
      <vt:lpstr>Một số lệnh tăng tốc độ hội tụ khi cấu hình RIP</vt:lpstr>
      <vt:lpstr>Kiểm tra cấu hình RIP</vt:lpstr>
      <vt:lpstr>Kiểm tra cấu hình RIP</vt:lpstr>
      <vt:lpstr>Dynamic Routing - OSPF</vt:lpstr>
      <vt:lpstr>Dynamic Routing - OSPF</vt:lpstr>
      <vt:lpstr>Một số thuật ngữ của OSPF</vt:lpstr>
      <vt:lpstr>Một số thuật ngữ của OSPF</vt:lpstr>
      <vt:lpstr>Một số thuật ngữ của OSPF</vt:lpstr>
      <vt:lpstr>Hoạt động của OSPF - 1</vt:lpstr>
      <vt:lpstr>Hoạt động của OSPF - 2</vt:lpstr>
      <vt:lpstr>Hoạt động của OSPF - 3</vt:lpstr>
      <vt:lpstr>Hoạt động của OSPF - 4</vt:lpstr>
      <vt:lpstr>Hoạt động của OSPF - 5</vt:lpstr>
      <vt:lpstr>Hoạt động của OSPF - 5</vt:lpstr>
      <vt:lpstr>Hoạt động của OSPF - 5</vt:lpstr>
      <vt:lpstr>Hoạt động của OSPF - 6</vt:lpstr>
      <vt:lpstr>Open Shortest Path First Single-area and Multiarea OSPF </vt:lpstr>
      <vt:lpstr>Open Shortest Path First Single-area and Multiarea OSPF (cont.)</vt:lpstr>
      <vt:lpstr>Cấu hình Single area OSPF</vt:lpstr>
      <vt:lpstr>Cấu hình OSPF đơn vùng</vt:lpstr>
      <vt:lpstr>Thay đổi giá trị chi phí của OSPF</vt:lpstr>
      <vt:lpstr>OSPF thực hiện quảng bá đường mặc định</vt:lpstr>
      <vt:lpstr>OSPF (OPEN SHORTEST PATH FIRST) Các lệnh show dùng để kiểm tra cấu hình OSPF</vt:lpstr>
      <vt:lpstr>Kiểm tra cấu hình OSPF</vt:lpstr>
      <vt:lpstr>Kiểm tra cấu hình OSPF</vt:lpstr>
      <vt:lpstr>Kiểm tra cấu hình OSPF</vt:lpstr>
      <vt:lpstr>Kiểm tra cấu hình OSPF</vt:lpstr>
      <vt:lpstr>Kiểm tra hoạt động OSPF</vt:lpstr>
      <vt:lpstr>NỘI DUNG</vt:lpstr>
      <vt:lpstr>Tổng quan về Switch</vt:lpstr>
      <vt:lpstr>VLAN (Virtual Lan) Phân đoạn mạng LAN truyền thống và theo VLAN</vt:lpstr>
      <vt:lpstr>VLAN (Virtual Lan) Phân đoạn mạng LAN theo VLAN</vt:lpstr>
      <vt:lpstr>VLAN (Virtual Lan) Miền quảng bá với VLAN</vt:lpstr>
      <vt:lpstr>VLAN (Virtual Lan) VLAN cố định</vt:lpstr>
      <vt:lpstr>VLAN (Virtual Lan) Chia VLAN theo port</vt:lpstr>
      <vt:lpstr>VLAN (Virtual Lan) Ích lợi của VLAN</vt:lpstr>
      <vt:lpstr>Cấu hình tạo VLAN trên Switch</vt:lpstr>
      <vt:lpstr>Gán các port vào VLANs</vt:lpstr>
      <vt:lpstr>Gán các port vào VLANs</vt:lpstr>
      <vt:lpstr>Thay đổi VLAN cho port</vt:lpstr>
      <vt:lpstr>Thay đổi VLAN cho port</vt:lpstr>
      <vt:lpstr>Xóa VLAN</vt:lpstr>
      <vt:lpstr>Kiểm tra thông tin VLAN</vt:lpstr>
      <vt:lpstr>Kiểm tra thông tin VLAN</vt:lpstr>
      <vt:lpstr>Cấu hình kết nối Trunk giữa 2 switch</vt:lpstr>
      <vt:lpstr>Xóa cấu hình Trunk</vt:lpstr>
      <vt:lpstr>Xóa cấu hình Trunk</vt:lpstr>
      <vt:lpstr>Kiểm tra cấu hình Trunk</vt:lpstr>
      <vt:lpstr>Nội dung</vt:lpstr>
      <vt:lpstr>Tổng quan về WAN</vt:lpstr>
      <vt:lpstr>Các ví dụ về kết nối WAN</vt:lpstr>
      <vt:lpstr>WANs trong mô hình OSI</vt:lpstr>
      <vt:lpstr>Các thiết bị WAN</vt:lpstr>
      <vt:lpstr>Phân loại WAN</vt:lpstr>
      <vt:lpstr>WAN từ ISP</vt:lpstr>
      <vt:lpstr>Các công nghệ WAN Leased Lines</vt:lpstr>
      <vt:lpstr>Các công nghệ WAN Dialup</vt:lpstr>
      <vt:lpstr>Các công nghệ WAN ISDN</vt:lpstr>
      <vt:lpstr>Các công nghệ WAN Frame Relay</vt:lpstr>
      <vt:lpstr>Các công nghệ WAN ATM</vt:lpstr>
      <vt:lpstr>Các công nghệ WAN Ethernet WAN</vt:lpstr>
      <vt:lpstr>Các công nghệ WAN MPLS</vt:lpstr>
      <vt:lpstr>Các công nghệ WAN VSAT</vt:lpstr>
      <vt:lpstr>Các công nghệ WAN DSL</vt:lpstr>
      <vt:lpstr>Các công nghệ WAN Cable</vt:lpstr>
      <vt:lpstr>Các công nghệ WAN Wireless</vt:lpstr>
      <vt:lpstr>Các công nghệ WAN 3G/4G Cellular</vt:lpstr>
      <vt:lpstr>Các công nghệ WAN VPN (Virtual Private Network)</vt:lpstr>
      <vt:lpstr>Chọn kết nối WAN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2014-09-06T12:50:53Z</dcterms:created>
  <dcterms:modified xsi:type="dcterms:W3CDTF">2021-03-05T04:09:51Z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TC101671251033</vt:lpwstr>
  </property>
</Properties>
</file>